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1"/>
  </p:notesMasterIdLst>
  <p:sldIdLst>
    <p:sldId id="541" r:id="rId2"/>
    <p:sldId id="597" r:id="rId3"/>
    <p:sldId id="614" r:id="rId4"/>
    <p:sldId id="625" r:id="rId5"/>
    <p:sldId id="626" r:id="rId6"/>
    <p:sldId id="570" r:id="rId7"/>
    <p:sldId id="629" r:id="rId8"/>
    <p:sldId id="700" r:id="rId9"/>
    <p:sldId id="571" r:id="rId10"/>
    <p:sldId id="572" r:id="rId11"/>
    <p:sldId id="573" r:id="rId12"/>
    <p:sldId id="574" r:id="rId13"/>
    <p:sldId id="628" r:id="rId14"/>
    <p:sldId id="631" r:id="rId15"/>
    <p:sldId id="675" r:id="rId16"/>
    <p:sldId id="672" r:id="rId17"/>
    <p:sldId id="701" r:id="rId18"/>
    <p:sldId id="673" r:id="rId19"/>
    <p:sldId id="674" r:id="rId20"/>
    <p:sldId id="683" r:id="rId21"/>
    <p:sldId id="680" r:id="rId22"/>
    <p:sldId id="682" r:id="rId23"/>
    <p:sldId id="684" r:id="rId24"/>
    <p:sldId id="681" r:id="rId25"/>
    <p:sldId id="676" r:id="rId26"/>
    <p:sldId id="677" r:id="rId27"/>
    <p:sldId id="678" r:id="rId28"/>
    <p:sldId id="679" r:id="rId29"/>
    <p:sldId id="685" r:id="rId30"/>
    <p:sldId id="633" r:id="rId31"/>
    <p:sldId id="686" r:id="rId32"/>
    <p:sldId id="634" r:id="rId33"/>
    <p:sldId id="638" r:id="rId34"/>
    <p:sldId id="687" r:id="rId35"/>
    <p:sldId id="688" r:id="rId36"/>
    <p:sldId id="689" r:id="rId37"/>
    <p:sldId id="690" r:id="rId38"/>
    <p:sldId id="691" r:id="rId39"/>
    <p:sldId id="635" r:id="rId40"/>
    <p:sldId id="692" r:id="rId41"/>
    <p:sldId id="695" r:id="rId42"/>
    <p:sldId id="696" r:id="rId43"/>
    <p:sldId id="697" r:id="rId44"/>
    <p:sldId id="637" r:id="rId45"/>
    <p:sldId id="698" r:id="rId46"/>
    <p:sldId id="699" r:id="rId47"/>
    <p:sldId id="624" r:id="rId48"/>
    <p:sldId id="575" r:id="rId49"/>
    <p:sldId id="586" r:id="rId50"/>
    <p:sldId id="585" r:id="rId51"/>
    <p:sldId id="583" r:id="rId52"/>
    <p:sldId id="584" r:id="rId53"/>
    <p:sldId id="582" r:id="rId54"/>
    <p:sldId id="587" r:id="rId55"/>
    <p:sldId id="596" r:id="rId56"/>
    <p:sldId id="579" r:id="rId57"/>
    <p:sldId id="578" r:id="rId58"/>
    <p:sldId id="577" r:id="rId59"/>
    <p:sldId id="589" r:id="rId60"/>
    <p:sldId id="620" r:id="rId61"/>
    <p:sldId id="702" r:id="rId62"/>
    <p:sldId id="703" r:id="rId63"/>
    <p:sldId id="603" r:id="rId64"/>
    <p:sldId id="652" r:id="rId65"/>
    <p:sldId id="671" r:id="rId66"/>
    <p:sldId id="653" r:id="rId67"/>
    <p:sldId id="654" r:id="rId68"/>
    <p:sldId id="655" r:id="rId69"/>
    <p:sldId id="657" r:id="rId70"/>
    <p:sldId id="662" r:id="rId71"/>
    <p:sldId id="661" r:id="rId72"/>
    <p:sldId id="660" r:id="rId73"/>
    <p:sldId id="659" r:id="rId74"/>
    <p:sldId id="658" r:id="rId75"/>
    <p:sldId id="621" r:id="rId76"/>
    <p:sldId id="663" r:id="rId77"/>
    <p:sldId id="604" r:id="rId78"/>
    <p:sldId id="608" r:id="rId79"/>
    <p:sldId id="667" r:id="rId80"/>
    <p:sldId id="668" r:id="rId81"/>
    <p:sldId id="669" r:id="rId82"/>
    <p:sldId id="670" r:id="rId83"/>
    <p:sldId id="666" r:id="rId84"/>
    <p:sldId id="605" r:id="rId85"/>
    <p:sldId id="609" r:id="rId86"/>
    <p:sldId id="648" r:id="rId87"/>
    <p:sldId id="650" r:id="rId88"/>
    <p:sldId id="651" r:id="rId89"/>
    <p:sldId id="649" r:id="rId90"/>
    <p:sldId id="706" r:id="rId91"/>
    <p:sldId id="622" r:id="rId92"/>
    <p:sldId id="664" r:id="rId93"/>
    <p:sldId id="606" r:id="rId94"/>
    <p:sldId id="641" r:id="rId95"/>
    <p:sldId id="642" r:id="rId96"/>
    <p:sldId id="643" r:id="rId97"/>
    <p:sldId id="646" r:id="rId98"/>
    <p:sldId id="647" r:id="rId99"/>
    <p:sldId id="645" r:id="rId100"/>
    <p:sldId id="610" r:id="rId101"/>
    <p:sldId id="623" r:id="rId102"/>
    <p:sldId id="665" r:id="rId103"/>
    <p:sldId id="592" r:id="rId104"/>
    <p:sldId id="616" r:id="rId105"/>
    <p:sldId id="617" r:id="rId106"/>
    <p:sldId id="618" r:id="rId107"/>
    <p:sldId id="619" r:id="rId108"/>
    <p:sldId id="615" r:id="rId109"/>
    <p:sldId id="506" r:id="rId1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76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CEC"/>
    <a:srgbClr val="E5F1D9"/>
    <a:srgbClr val="FBE5D7"/>
    <a:srgbClr val="FCDADD"/>
    <a:srgbClr val="4371C5"/>
    <a:srgbClr val="70AE47"/>
    <a:srgbClr val="47712A"/>
    <a:srgbClr val="71AC47"/>
    <a:srgbClr val="2D508C"/>
    <a:srgbClr val="2E51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78" autoAdjust="0"/>
    <p:restoredTop sz="89728" autoAdjust="0"/>
  </p:normalViewPr>
  <p:slideViewPr>
    <p:cSldViewPr snapToGrid="0">
      <p:cViewPr varScale="1">
        <p:scale>
          <a:sx n="123" d="100"/>
          <a:sy n="123" d="100"/>
        </p:scale>
        <p:origin x="1312" y="184"/>
      </p:cViewPr>
      <p:guideLst>
        <p:guide orient="horz"/>
        <p:guide pos="76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0" d="100"/>
        <a:sy n="9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viewProps" Target="view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notesMaster" Target="notesMasters/notesMaster1.xml"/></Relationships>
</file>

<file path=ppt/media/image10.jpeg>
</file>

<file path=ppt/media/image11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C2706E-4E5F-4C4D-B4FB-427C21C6D91A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B35D3-EBAD-9D4F-91D4-4C6CF5CC7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84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u="non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036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640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224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325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4836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569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74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30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3898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2364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109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353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792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597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210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734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907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102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745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371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63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63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4749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186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348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3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88638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6620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8836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4623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5774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1115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14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625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67950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700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3738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1995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3840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698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78930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00419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71760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65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4304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2586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9917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3804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37340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8415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4200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04914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93576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165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06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625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15239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6022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9066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509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70652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05922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87714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87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92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18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62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B35D3-EBAD-9D4F-91D4-4C6CF5CC7C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49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B9F66-D432-492F-A7B2-1AF35D39673D}" type="datetime1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190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6FCA4-C2B0-4D88-9593-8443E8D3D9E1}" type="datetime1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8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FA1C-361D-48DE-B22A-6AE498666D7C}" type="datetime1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16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46242"/>
            <a:ext cx="12191999" cy="10096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>
                <a:schemeClr val="accent1">
                  <a:lumMod val="75000"/>
                </a:schemeClr>
              </a:buClr>
              <a:buFont typeface="Arial Unicode MS" panose="020B0604020202020204" pitchFamily="34" charset="-128"/>
              <a:buChar char="‣"/>
              <a:defRPr/>
            </a:lvl1pPr>
            <a:lvl2pPr marL="7429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76467-9903-496D-BEE4-D0A3B0D9FE7C}" type="datetime1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47200" y="6481377"/>
            <a:ext cx="2844800" cy="365125"/>
          </a:xfrm>
        </p:spPr>
        <p:txBody>
          <a:bodyPr/>
          <a:lstStyle>
            <a:lvl1pPr>
              <a:defRPr sz="1800"/>
            </a:lvl1pPr>
          </a:lstStyle>
          <a:p>
            <a:fld id="{556D4C2F-3DDF-0E4B-A4E4-62E14C8D3C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Corner_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253423"/>
            <a:ext cx="1011894" cy="8001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609600" y="1017732"/>
            <a:ext cx="11013851" cy="3657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19149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A9D5C-1B22-4845-9038-4E4D1E789440}" type="datetime1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384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CDC7C-7764-428F-A806-4A5151FF88F7}" type="datetime1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Corner_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78931"/>
            <a:ext cx="1286933" cy="8001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609600" y="1155941"/>
            <a:ext cx="11013851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38664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7CD8F-F112-47E8-A9C2-E25F6FE93CCC}" type="datetime1">
              <a:rPr lang="en-US" smtClean="0"/>
              <a:t>11/15/22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Corner_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78931"/>
            <a:ext cx="1286933" cy="8001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609600" y="1155941"/>
            <a:ext cx="11013851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227936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18985-6681-4018-95F4-88CBA022E21F}" type="datetime1">
              <a:rPr lang="en-US" smtClean="0"/>
              <a:t>11/15/22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Corner_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78931"/>
            <a:ext cx="1286933" cy="8001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609600" y="1155941"/>
            <a:ext cx="11013851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2890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403E1-D6FB-415E-B326-3FAA0FE29D3E}" type="datetime1">
              <a:rPr lang="en-US" smtClean="0"/>
              <a:t>11/15/22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23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88E5-90B0-4A79-88EE-87F17D2886FD}" type="datetime1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98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55199-C2D2-42FF-9040-F4837C3FB369}" type="datetime1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D4C2F-3DDF-0E4B-A4E4-62E14C8D3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00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21495" y="146242"/>
            <a:ext cx="9544243" cy="1009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07715"/>
            <a:ext cx="10972800" cy="41083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AEC9D-CF6C-4D10-96BD-BC5B775634ED}" type="datetime1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7200" y="6497854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D4C2F-3DDF-0E4B-A4E4-62E14C8D3C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4324050" y="38731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52786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1">
            <a:lumMod val="75000"/>
          </a:schemeClr>
        </a:buClr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1">
            <a:lumMod val="75000"/>
          </a:schemeClr>
        </a:buClr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yangkevin2/emnlp22-re3-story-generation" TargetMode="External"/><Relationship Id="rId3" Type="http://schemas.openxmlformats.org/officeDocument/2006/relationships/image" Target="../media/image8.png"/><Relationship Id="rId7" Type="http://schemas.openxmlformats.org/officeDocument/2006/relationships/hyperlink" Target="https://arxiv.org/abs/2210.06774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14082"/>
            <a:ext cx="12192000" cy="1470025"/>
          </a:xfrm>
        </p:spPr>
        <p:txBody>
          <a:bodyPr>
            <a:noAutofit/>
          </a:bodyPr>
          <a:lstStyle/>
          <a:p>
            <a:r>
              <a:rPr lang="en-US" sz="4200" dirty="0">
                <a:solidFill>
                  <a:srgbClr val="333333"/>
                </a:solidFill>
              </a:rPr>
              <a:t>Re</a:t>
            </a:r>
            <a:r>
              <a:rPr lang="en-US" sz="4200" baseline="30000" dirty="0">
                <a:solidFill>
                  <a:srgbClr val="333333"/>
                </a:solidFill>
              </a:rPr>
              <a:t>3</a:t>
            </a:r>
            <a:r>
              <a:rPr lang="en-US" sz="4200" dirty="0">
                <a:solidFill>
                  <a:srgbClr val="333333"/>
                </a:solidFill>
              </a:rPr>
              <a:t>: Generating Longer Stories </a:t>
            </a:r>
            <a:br>
              <a:rPr lang="en-US" sz="4200" dirty="0">
                <a:solidFill>
                  <a:srgbClr val="333333"/>
                </a:solidFill>
              </a:rPr>
            </a:br>
            <a:r>
              <a:rPr lang="en-US" sz="4200" dirty="0">
                <a:solidFill>
                  <a:srgbClr val="333333"/>
                </a:solidFill>
              </a:rPr>
              <a:t>With Recursive </a:t>
            </a:r>
            <a:r>
              <a:rPr lang="en-US" sz="4200" dirty="0" err="1">
                <a:solidFill>
                  <a:srgbClr val="333333"/>
                </a:solidFill>
              </a:rPr>
              <a:t>Reprompting</a:t>
            </a:r>
            <a:r>
              <a:rPr lang="en-US" sz="4200" dirty="0">
                <a:solidFill>
                  <a:srgbClr val="333333"/>
                </a:solidFill>
              </a:rPr>
              <a:t> and Revision</a:t>
            </a:r>
          </a:p>
        </p:txBody>
      </p:sp>
      <p:pic>
        <p:nvPicPr>
          <p:cNvPr id="6" name="Picture 5" descr="group_log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888" y="2930152"/>
            <a:ext cx="809779" cy="1113446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0" y="4590602"/>
            <a:ext cx="12192000" cy="141149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rgbClr val="333333"/>
                </a:solidFill>
              </a:rPr>
              <a:t>Kevin Yang, </a:t>
            </a:r>
            <a:r>
              <a:rPr lang="en-US" sz="2800" dirty="0" err="1">
                <a:solidFill>
                  <a:srgbClr val="333333"/>
                </a:solidFill>
              </a:rPr>
              <a:t>Yuandong</a:t>
            </a:r>
            <a:r>
              <a:rPr lang="en-US" sz="2800" dirty="0">
                <a:solidFill>
                  <a:srgbClr val="333333"/>
                </a:solidFill>
              </a:rPr>
              <a:t> Tian, </a:t>
            </a:r>
            <a:r>
              <a:rPr lang="en-US" sz="2800" dirty="0" err="1">
                <a:solidFill>
                  <a:srgbClr val="333333"/>
                </a:solidFill>
              </a:rPr>
              <a:t>Nanyun</a:t>
            </a:r>
            <a:r>
              <a:rPr lang="en-US" sz="2800" dirty="0">
                <a:solidFill>
                  <a:srgbClr val="333333"/>
                </a:solidFill>
              </a:rPr>
              <a:t> Peng, Dan Klein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3356C77-48E4-9544-92F4-EB4B53A4BBB6}"/>
              </a:ext>
            </a:extLst>
          </p:cNvPr>
          <p:cNvGrpSpPr/>
          <p:nvPr/>
        </p:nvGrpSpPr>
        <p:grpSpPr>
          <a:xfrm>
            <a:off x="5313181" y="3083213"/>
            <a:ext cx="1573756" cy="929758"/>
            <a:chOff x="5203229" y="2898735"/>
            <a:chExt cx="2323137" cy="1414607"/>
          </a:xfrm>
        </p:grpSpPr>
        <p:pic>
          <p:nvPicPr>
            <p:cNvPr id="5" name="Picture 2" descr="Meta AI on Twitter: &quot;Our new structure for Meta AI will help us not only  better pursue open, ground-breaking research, but also improve how we  leverage AI in our products. Learn more">
              <a:extLst>
                <a:ext uri="{FF2B5EF4-FFF2-40B4-BE49-F238E27FC236}">
                  <a16:creationId xmlns:a16="http://schemas.microsoft.com/office/drawing/2014/main" id="{2812CC97-5C4A-F841-9EEF-AF08231F07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282" t="40946" r="26415" b="42984"/>
            <a:stretch/>
          </p:blipFill>
          <p:spPr bwMode="auto">
            <a:xfrm>
              <a:off x="5442128" y="3694690"/>
              <a:ext cx="1845342" cy="472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Meta AI on Twitter: &quot;Our new structure for Meta AI will help us not only  better pursue open, ground-breaking research, but also improve how we  leverage AI in our products. Learn more">
              <a:extLst>
                <a:ext uri="{FF2B5EF4-FFF2-40B4-BE49-F238E27FC236}">
                  <a16:creationId xmlns:a16="http://schemas.microsoft.com/office/drawing/2014/main" id="{19CB5CFD-B499-5448-826C-19F41CB62D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326" t="40946" r="61104" b="42984"/>
            <a:stretch/>
          </p:blipFill>
          <p:spPr bwMode="auto">
            <a:xfrm>
              <a:off x="5888234" y="3035743"/>
              <a:ext cx="953129" cy="6854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D086AA6-209A-9947-B5D2-19EC7A8B44FB}"/>
                </a:ext>
              </a:extLst>
            </p:cNvPr>
            <p:cNvSpPr/>
            <p:nvPr/>
          </p:nvSpPr>
          <p:spPr>
            <a:xfrm>
              <a:off x="5203229" y="2898735"/>
              <a:ext cx="2323137" cy="1414607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515FBF-C177-A649-B4F6-8ED367D9C249}"/>
              </a:ext>
            </a:extLst>
          </p:cNvPr>
          <p:cNvGrpSpPr/>
          <p:nvPr/>
        </p:nvGrpSpPr>
        <p:grpSpPr>
          <a:xfrm>
            <a:off x="7275244" y="3123126"/>
            <a:ext cx="1116401" cy="929759"/>
            <a:chOff x="7272419" y="2912718"/>
            <a:chExt cx="1833271" cy="1603391"/>
          </a:xfrm>
        </p:grpSpPr>
        <p:pic>
          <p:nvPicPr>
            <p:cNvPr id="1026" name="Picture 2" descr="Natural Language Processing @UCLA · GitHub">
              <a:extLst>
                <a:ext uri="{FF2B5EF4-FFF2-40B4-BE49-F238E27FC236}">
                  <a16:creationId xmlns:a16="http://schemas.microsoft.com/office/drawing/2014/main" id="{AB5A4B14-4354-3A49-87B1-94EAAD9709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2630" y="2912718"/>
              <a:ext cx="1603391" cy="16033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E0E4FD7-DA40-5C40-A6D7-D58D2BB89CE2}"/>
                </a:ext>
              </a:extLst>
            </p:cNvPr>
            <p:cNvSpPr/>
            <p:nvPr/>
          </p:nvSpPr>
          <p:spPr>
            <a:xfrm>
              <a:off x="7272419" y="2928668"/>
              <a:ext cx="1833271" cy="1414607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79894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BF1AA-99F8-C74A-B913-1FF0DB63B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Challenges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160719-F0D2-6F4D-A6A5-EAAAE0504A72}"/>
              </a:ext>
            </a:extLst>
          </p:cNvPr>
          <p:cNvSpPr/>
          <p:nvPr/>
        </p:nvSpPr>
        <p:spPr>
          <a:xfrm>
            <a:off x="393539" y="2801073"/>
            <a:ext cx="7268902" cy="3495555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2CC4D8-94DC-1D47-A18B-CA42B2953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F74E70-8B51-414F-8D55-659C4269153E}"/>
              </a:ext>
            </a:extLst>
          </p:cNvPr>
          <p:cNvSpPr txBox="1">
            <a:spLocks/>
          </p:cNvSpPr>
          <p:nvPr/>
        </p:nvSpPr>
        <p:spPr>
          <a:xfrm>
            <a:off x="609599" y="1654223"/>
            <a:ext cx="10972800" cy="41083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  <a:buFont typeface="Arial Unicode MS" panose="020B0604020202020204" pitchFamily="34" charset="-128"/>
              <a:buChar char="‣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Long-range plot coherence</a:t>
            </a:r>
          </a:p>
          <a:p>
            <a:endParaRPr lang="en-US"/>
          </a:p>
          <a:p>
            <a:pPr marL="0" indent="0">
              <a:buFont typeface="Arial Unicode MS" panose="020B0604020202020204" pitchFamily="34" charset="-128"/>
              <a:buNone/>
            </a:pPr>
            <a:endParaRPr lang="en-US"/>
          </a:p>
          <a:p>
            <a:r>
              <a:rPr lang="en-US"/>
              <a:t>Relevance to premise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Long-range factual consistency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CC9555-2237-E944-AF7D-31A653562365}"/>
              </a:ext>
            </a:extLst>
          </p:cNvPr>
          <p:cNvSpPr/>
          <p:nvPr/>
        </p:nvSpPr>
        <p:spPr>
          <a:xfrm>
            <a:off x="393539" y="2983833"/>
            <a:ext cx="7268902" cy="3312796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50708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alendar&#10;&#10;Description automatically generated">
            <a:extLst>
              <a:ext uri="{FF2B5EF4-FFF2-40B4-BE49-F238E27FC236}">
                <a16:creationId xmlns:a16="http://schemas.microsoft.com/office/drawing/2014/main" id="{3C116099-C157-C445-9324-2294E0340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521" y="1160626"/>
            <a:ext cx="6840956" cy="5568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Module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7DBF51-A37A-9D45-BDF8-2B4307392AB4}"/>
              </a:ext>
            </a:extLst>
          </p:cNvPr>
          <p:cNvSpPr/>
          <p:nvPr/>
        </p:nvSpPr>
        <p:spPr>
          <a:xfrm>
            <a:off x="8196239" y="258273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E574A8-8A8B-454E-93DA-9FBAA3591AC3}"/>
              </a:ext>
            </a:extLst>
          </p:cNvPr>
          <p:cNvSpPr/>
          <p:nvPr/>
        </p:nvSpPr>
        <p:spPr>
          <a:xfrm>
            <a:off x="8196238" y="3466578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563DED-4605-AC4A-ADE0-B35EE3686E35}"/>
              </a:ext>
            </a:extLst>
          </p:cNvPr>
          <p:cNvSpPr/>
          <p:nvPr/>
        </p:nvSpPr>
        <p:spPr>
          <a:xfrm>
            <a:off x="8196237" y="531230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242125937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D7E-397E-3B4C-AFBD-4BA3B4D0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Ablation: No Edit Module</a:t>
            </a:r>
          </a:p>
        </p:txBody>
      </p:sp>
    </p:spTree>
    <p:extLst>
      <p:ext uri="{BB962C8B-B14F-4D97-AF65-F5344CB8AC3E}">
        <p14:creationId xmlns:p14="http://schemas.microsoft.com/office/powerpoint/2010/main" val="161545356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D7E-397E-3B4C-AFBD-4BA3B4D0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Ablation: No Edit Module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C2678BA-2AAD-3C41-8CB8-D0C2C33CD538}"/>
              </a:ext>
            </a:extLst>
          </p:cNvPr>
          <p:cNvCxnSpPr>
            <a:cxnSpLocks/>
          </p:cNvCxnSpPr>
          <p:nvPr/>
        </p:nvCxnSpPr>
        <p:spPr>
          <a:xfrm flipV="1">
            <a:off x="3609358" y="1345474"/>
            <a:ext cx="18279" cy="4934355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9D8A7CD-E636-244F-89B3-43386F259B3B}"/>
              </a:ext>
            </a:extLst>
          </p:cNvPr>
          <p:cNvSpPr/>
          <p:nvPr/>
        </p:nvSpPr>
        <p:spPr>
          <a:xfrm rot="16200000">
            <a:off x="7208864" y="1472360"/>
            <a:ext cx="210930" cy="210312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3C9EB5-41BB-D842-85E5-59D6A2A4357C}"/>
              </a:ext>
            </a:extLst>
          </p:cNvPr>
          <p:cNvSpPr txBox="1"/>
          <p:nvPr/>
        </p:nvSpPr>
        <p:spPr>
          <a:xfrm>
            <a:off x="7381089" y="1397353"/>
            <a:ext cx="499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5E92A3-B9D0-8247-99D1-CC7848E5143D}"/>
              </a:ext>
            </a:extLst>
          </p:cNvPr>
          <p:cNvSpPr/>
          <p:nvPr/>
        </p:nvSpPr>
        <p:spPr>
          <a:xfrm rot="16200000">
            <a:off x="4599598" y="1472267"/>
            <a:ext cx="211115" cy="2103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3C4B1D-FCEC-0142-BB49-03E7E0FC94CA}"/>
              </a:ext>
            </a:extLst>
          </p:cNvPr>
          <p:cNvSpPr txBox="1"/>
          <p:nvPr/>
        </p:nvSpPr>
        <p:spPr>
          <a:xfrm>
            <a:off x="4771916" y="1397353"/>
            <a:ext cx="1377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(No Edit)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2355CA-9CD7-094A-99C7-FADA16E22EEF}"/>
              </a:ext>
            </a:extLst>
          </p:cNvPr>
          <p:cNvSpPr/>
          <p:nvPr/>
        </p:nvSpPr>
        <p:spPr>
          <a:xfrm rot="16200000">
            <a:off x="3200082" y="4769794"/>
            <a:ext cx="2706624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60D2B3-751F-AE4D-AB9E-0AA2E2D4CEDB}"/>
              </a:ext>
            </a:extLst>
          </p:cNvPr>
          <p:cNvSpPr/>
          <p:nvPr/>
        </p:nvSpPr>
        <p:spPr>
          <a:xfrm rot="16200000">
            <a:off x="2856763" y="4815281"/>
            <a:ext cx="2615184" cy="304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8CC771-A58E-C34A-AF77-050C2086A383}"/>
              </a:ext>
            </a:extLst>
          </p:cNvPr>
          <p:cNvSpPr/>
          <p:nvPr/>
        </p:nvSpPr>
        <p:spPr>
          <a:xfrm rot="16200000">
            <a:off x="4524062" y="4757127"/>
            <a:ext cx="2724912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738D27-370E-0745-861F-3557739C5E84}"/>
              </a:ext>
            </a:extLst>
          </p:cNvPr>
          <p:cNvSpPr/>
          <p:nvPr/>
        </p:nvSpPr>
        <p:spPr>
          <a:xfrm rot="16200000">
            <a:off x="4061872" y="4683743"/>
            <a:ext cx="2871216" cy="304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F8544-227D-A84F-A18E-B5355C56F748}"/>
              </a:ext>
            </a:extLst>
          </p:cNvPr>
          <p:cNvSpPr/>
          <p:nvPr/>
        </p:nvSpPr>
        <p:spPr>
          <a:xfrm rot="16200000">
            <a:off x="5713643" y="4711407"/>
            <a:ext cx="2816352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C57A39-C79C-0A48-97CD-E4FD66C42D25}"/>
              </a:ext>
            </a:extLst>
          </p:cNvPr>
          <p:cNvSpPr/>
          <p:nvPr/>
        </p:nvSpPr>
        <p:spPr>
          <a:xfrm rot="16200000">
            <a:off x="5324372" y="4711407"/>
            <a:ext cx="2816352" cy="3041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E2EA0E-F2F6-8942-BEAE-1F67D8DA828D}"/>
              </a:ext>
            </a:extLst>
          </p:cNvPr>
          <p:cNvSpPr/>
          <p:nvPr/>
        </p:nvSpPr>
        <p:spPr>
          <a:xfrm rot="16200000">
            <a:off x="6381492" y="4053039"/>
            <a:ext cx="4133088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AED8A5-6E3F-2946-B86A-9E82F9A5C3CC}"/>
              </a:ext>
            </a:extLst>
          </p:cNvPr>
          <p:cNvSpPr/>
          <p:nvPr/>
        </p:nvSpPr>
        <p:spPr>
          <a:xfrm rot="16200000">
            <a:off x="5973933" y="4034751"/>
            <a:ext cx="4169664" cy="3041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D6D0FD-6B98-8B43-AE4A-BDB58AD1D3CF}"/>
              </a:ext>
            </a:extLst>
          </p:cNvPr>
          <p:cNvSpPr txBox="1"/>
          <p:nvPr/>
        </p:nvSpPr>
        <p:spPr>
          <a:xfrm>
            <a:off x="3827357" y="33566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55.0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947523-E209-D649-8082-14BB32932212}"/>
              </a:ext>
            </a:extLst>
          </p:cNvPr>
          <p:cNvSpPr txBox="1"/>
          <p:nvPr/>
        </p:nvSpPr>
        <p:spPr>
          <a:xfrm>
            <a:off x="4314865" y="327237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57.0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839169-3E03-AF4C-985E-00B051A06CD7}"/>
              </a:ext>
            </a:extLst>
          </p:cNvPr>
          <p:cNvSpPr txBox="1"/>
          <p:nvPr/>
        </p:nvSpPr>
        <p:spPr>
          <a:xfrm>
            <a:off x="5176890" y="310432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60.3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D3157E-E26E-944A-B11F-8E335FB5674A}"/>
              </a:ext>
            </a:extLst>
          </p:cNvPr>
          <p:cNvSpPr txBox="1"/>
          <p:nvPr/>
        </p:nvSpPr>
        <p:spPr>
          <a:xfrm>
            <a:off x="5648817" y="324364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57.3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93DBFE-2472-2D47-818A-81FE1AE85AD4}"/>
              </a:ext>
            </a:extLst>
          </p:cNvPr>
          <p:cNvSpPr txBox="1"/>
          <p:nvPr/>
        </p:nvSpPr>
        <p:spPr>
          <a:xfrm>
            <a:off x="6406632" y="315519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59.3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227BD5-CB3D-1943-99F8-C88EEB3C6213}"/>
              </a:ext>
            </a:extLst>
          </p:cNvPr>
          <p:cNvSpPr txBox="1"/>
          <p:nvPr/>
        </p:nvSpPr>
        <p:spPr>
          <a:xfrm>
            <a:off x="6862412" y="3156593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59.3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499643-60FA-5743-8F4B-F4F9B29EEACB}"/>
              </a:ext>
            </a:extLst>
          </p:cNvPr>
          <p:cNvSpPr txBox="1"/>
          <p:nvPr/>
        </p:nvSpPr>
        <p:spPr>
          <a:xfrm>
            <a:off x="7725475" y="178650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87.7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5E97D8-C7E0-2149-B7A1-4E2623FCF11B}"/>
              </a:ext>
            </a:extLst>
          </p:cNvPr>
          <p:cNvSpPr txBox="1"/>
          <p:nvPr/>
        </p:nvSpPr>
        <p:spPr>
          <a:xfrm>
            <a:off x="8191660" y="182813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87.0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6A316D6-381B-8A41-BCDB-0EFC5B685EB6}"/>
              </a:ext>
            </a:extLst>
          </p:cNvPr>
          <p:cNvCxnSpPr>
            <a:cxnSpLocks/>
          </p:cNvCxnSpPr>
          <p:nvPr/>
        </p:nvCxnSpPr>
        <p:spPr>
          <a:xfrm>
            <a:off x="3509667" y="6279829"/>
            <a:ext cx="5551654" cy="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4C969CE-9031-C143-B4D0-49576871FB1E}"/>
              </a:ext>
            </a:extLst>
          </p:cNvPr>
          <p:cNvCxnSpPr>
            <a:cxnSpLocks/>
          </p:cNvCxnSpPr>
          <p:nvPr/>
        </p:nvCxnSpPr>
        <p:spPr>
          <a:xfrm flipH="1">
            <a:off x="3546421" y="1534956"/>
            <a:ext cx="151261" cy="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DCCE981-B55D-DB41-B1A3-CC89DBFBDFAD}"/>
              </a:ext>
            </a:extLst>
          </p:cNvPr>
          <p:cNvSpPr txBox="1"/>
          <p:nvPr/>
        </p:nvSpPr>
        <p:spPr>
          <a:xfrm>
            <a:off x="3192017" y="6038856"/>
            <a:ext cx="226660" cy="239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3DA752F-88E8-7349-AB9F-7189AFEEA569}"/>
              </a:ext>
            </a:extLst>
          </p:cNvPr>
          <p:cNvSpPr txBox="1"/>
          <p:nvPr/>
        </p:nvSpPr>
        <p:spPr>
          <a:xfrm>
            <a:off x="2934731" y="1304813"/>
            <a:ext cx="433878" cy="239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F917B2-B1C0-A448-A3DB-9FA88BE03565}"/>
              </a:ext>
            </a:extLst>
          </p:cNvPr>
          <p:cNvSpPr txBox="1"/>
          <p:nvPr/>
        </p:nvSpPr>
        <p:spPr>
          <a:xfrm>
            <a:off x="3663902" y="6264595"/>
            <a:ext cx="939792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Interesting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029CC89-0323-A04B-A08D-07136DB67D85}"/>
              </a:ext>
            </a:extLst>
          </p:cNvPr>
          <p:cNvSpPr txBox="1"/>
          <p:nvPr/>
        </p:nvSpPr>
        <p:spPr>
          <a:xfrm>
            <a:off x="5057557" y="6264595"/>
            <a:ext cx="849171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Coherent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7EC7EAC-B497-D545-AC2B-262CA127A6AA}"/>
              </a:ext>
            </a:extLst>
          </p:cNvPr>
          <p:cNvSpPr txBox="1"/>
          <p:nvPr/>
        </p:nvSpPr>
        <p:spPr>
          <a:xfrm>
            <a:off x="6329343" y="6264595"/>
            <a:ext cx="809137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Relevant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1A481FA-3CEE-2E4E-B7EF-2AA16FFDF2B7}"/>
              </a:ext>
            </a:extLst>
          </p:cNvPr>
          <p:cNvSpPr txBox="1"/>
          <p:nvPr/>
        </p:nvSpPr>
        <p:spPr>
          <a:xfrm>
            <a:off x="7619045" y="6263600"/>
            <a:ext cx="935221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Humanlike</a:t>
            </a:r>
          </a:p>
        </p:txBody>
      </p:sp>
    </p:spTree>
    <p:extLst>
      <p:ext uri="{BB962C8B-B14F-4D97-AF65-F5344CB8AC3E}">
        <p14:creationId xmlns:p14="http://schemas.microsoft.com/office/powerpoint/2010/main" val="123113706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CEA13-C00C-E248-AC1D-4B6B7F89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46B3E-90A1-0D42-9411-5B397DD59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07715"/>
            <a:ext cx="10972800" cy="5039297"/>
          </a:xfrm>
        </p:spPr>
        <p:txBody>
          <a:bodyPr/>
          <a:lstStyle/>
          <a:p>
            <a:r>
              <a:rPr lang="en-US" dirty="0"/>
              <a:t>Challenging new task: long-form story generation</a:t>
            </a:r>
          </a:p>
          <a:p>
            <a:pPr lvl="1"/>
            <a:r>
              <a:rPr lang="en-US" dirty="0"/>
              <a:t>Long-range coherence, premise relevance, factual consistency</a:t>
            </a:r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framework</a:t>
            </a:r>
          </a:p>
          <a:p>
            <a:pPr lvl="1"/>
            <a:r>
              <a:rPr lang="en-US" dirty="0"/>
              <a:t>Simulate the human writing process</a:t>
            </a:r>
          </a:p>
          <a:p>
            <a:pPr lvl="1"/>
            <a:r>
              <a:rPr lang="en-US" dirty="0"/>
              <a:t>Inject the most relevant context into LLMs via structured prompting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43090F-0D5B-5844-9A76-4F52513EC51A}"/>
              </a:ext>
            </a:extLst>
          </p:cNvPr>
          <p:cNvSpPr/>
          <p:nvPr/>
        </p:nvSpPr>
        <p:spPr>
          <a:xfrm>
            <a:off x="393538" y="1645921"/>
            <a:ext cx="11188861" cy="4650708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2567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CEA13-C00C-E248-AC1D-4B6B7F89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46B3E-90A1-0D42-9411-5B397DD59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07715"/>
            <a:ext cx="10972800" cy="5039297"/>
          </a:xfrm>
        </p:spPr>
        <p:txBody>
          <a:bodyPr/>
          <a:lstStyle/>
          <a:p>
            <a:r>
              <a:rPr lang="en-US" dirty="0"/>
              <a:t>Challenging new task: long-form story generation</a:t>
            </a:r>
          </a:p>
          <a:p>
            <a:pPr lvl="1"/>
            <a:r>
              <a:rPr lang="en-US" dirty="0"/>
              <a:t>Long-range coherence, premise relevance, factual consistency</a:t>
            </a:r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framework</a:t>
            </a:r>
          </a:p>
          <a:p>
            <a:pPr lvl="1"/>
            <a:r>
              <a:rPr lang="en-US" dirty="0"/>
              <a:t>Simulate the human writing process</a:t>
            </a:r>
          </a:p>
          <a:p>
            <a:pPr lvl="1"/>
            <a:r>
              <a:rPr lang="en-US" dirty="0"/>
              <a:t>Inject the most relevant context into LLMs via structured prompting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43090F-0D5B-5844-9A76-4F52513EC51A}"/>
              </a:ext>
            </a:extLst>
          </p:cNvPr>
          <p:cNvSpPr/>
          <p:nvPr/>
        </p:nvSpPr>
        <p:spPr>
          <a:xfrm>
            <a:off x="393539" y="3063239"/>
            <a:ext cx="7268902" cy="3233389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80D707-FE62-D747-B9A3-E7875A9C70F5}"/>
              </a:ext>
            </a:extLst>
          </p:cNvPr>
          <p:cNvSpPr/>
          <p:nvPr/>
        </p:nvSpPr>
        <p:spPr>
          <a:xfrm>
            <a:off x="393538" y="2503169"/>
            <a:ext cx="11188861" cy="3793459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8736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CEA13-C00C-E248-AC1D-4B6B7F89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46B3E-90A1-0D42-9411-5B397DD59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07715"/>
            <a:ext cx="10972800" cy="5039297"/>
          </a:xfrm>
        </p:spPr>
        <p:txBody>
          <a:bodyPr/>
          <a:lstStyle/>
          <a:p>
            <a:r>
              <a:rPr lang="en-US" dirty="0"/>
              <a:t>Challenging new task: long-form story generation</a:t>
            </a:r>
          </a:p>
          <a:p>
            <a:pPr lvl="1"/>
            <a:r>
              <a:rPr lang="en-US" dirty="0"/>
              <a:t>Long-range coherence, premise relevance, factual consistency</a:t>
            </a:r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framework</a:t>
            </a:r>
          </a:p>
          <a:p>
            <a:pPr lvl="1"/>
            <a:r>
              <a:rPr lang="en-US" dirty="0"/>
              <a:t>Simulate the human writing process</a:t>
            </a:r>
          </a:p>
          <a:p>
            <a:pPr lvl="1"/>
            <a:r>
              <a:rPr lang="en-US" dirty="0"/>
              <a:t>Inject the most relevant context into LLMs via structured prompting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43090F-0D5B-5844-9A76-4F52513EC51A}"/>
              </a:ext>
            </a:extLst>
          </p:cNvPr>
          <p:cNvSpPr/>
          <p:nvPr/>
        </p:nvSpPr>
        <p:spPr>
          <a:xfrm>
            <a:off x="393538" y="3063239"/>
            <a:ext cx="11459371" cy="3233389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99101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CEA13-C00C-E248-AC1D-4B6B7F89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46B3E-90A1-0D42-9411-5B397DD59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07715"/>
            <a:ext cx="10972800" cy="5039297"/>
          </a:xfrm>
        </p:spPr>
        <p:txBody>
          <a:bodyPr/>
          <a:lstStyle/>
          <a:p>
            <a:r>
              <a:rPr lang="en-US" dirty="0"/>
              <a:t>Challenging new task: long-form story generation</a:t>
            </a:r>
          </a:p>
          <a:p>
            <a:pPr lvl="1"/>
            <a:r>
              <a:rPr lang="en-US" dirty="0"/>
              <a:t>Long-range coherence, premise relevance, factual consistency</a:t>
            </a:r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framework</a:t>
            </a:r>
          </a:p>
          <a:p>
            <a:pPr lvl="1"/>
            <a:r>
              <a:rPr lang="en-US" dirty="0"/>
              <a:t>Simulate the human writing process</a:t>
            </a:r>
          </a:p>
          <a:p>
            <a:pPr lvl="1"/>
            <a:r>
              <a:rPr lang="en-US" dirty="0"/>
              <a:t>Inject the most relevant context into LLMs via structured prompting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43090F-0D5B-5844-9A76-4F52513EC51A}"/>
              </a:ext>
            </a:extLst>
          </p:cNvPr>
          <p:cNvSpPr/>
          <p:nvPr/>
        </p:nvSpPr>
        <p:spPr>
          <a:xfrm>
            <a:off x="393538" y="4114800"/>
            <a:ext cx="11527951" cy="2181828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5249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CEA13-C00C-E248-AC1D-4B6B7F89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46B3E-90A1-0D42-9411-5B397DD59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07715"/>
            <a:ext cx="10972800" cy="5039297"/>
          </a:xfrm>
        </p:spPr>
        <p:txBody>
          <a:bodyPr/>
          <a:lstStyle/>
          <a:p>
            <a:r>
              <a:rPr lang="en-US" dirty="0"/>
              <a:t>Challenging new task: long-form story generation</a:t>
            </a:r>
          </a:p>
          <a:p>
            <a:pPr lvl="1"/>
            <a:r>
              <a:rPr lang="en-US" dirty="0"/>
              <a:t>Long-range coherence, premise relevance, factual consistency</a:t>
            </a:r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framework</a:t>
            </a:r>
          </a:p>
          <a:p>
            <a:pPr lvl="1"/>
            <a:r>
              <a:rPr lang="en-US" dirty="0"/>
              <a:t>Simulate the human writing process</a:t>
            </a:r>
          </a:p>
          <a:p>
            <a:pPr lvl="1"/>
            <a:r>
              <a:rPr lang="en-US" dirty="0"/>
              <a:t>Inject the most relevant context into LLMs via structured prompting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43090F-0D5B-5844-9A76-4F52513EC51A}"/>
              </a:ext>
            </a:extLst>
          </p:cNvPr>
          <p:cNvSpPr/>
          <p:nvPr/>
        </p:nvSpPr>
        <p:spPr>
          <a:xfrm>
            <a:off x="393538" y="4640580"/>
            <a:ext cx="11527951" cy="1656048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55741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CEA13-C00C-E248-AC1D-4B6B7F89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46B3E-90A1-0D42-9411-5B397DD59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07715"/>
            <a:ext cx="10972800" cy="5039297"/>
          </a:xfrm>
        </p:spPr>
        <p:txBody>
          <a:bodyPr/>
          <a:lstStyle/>
          <a:p>
            <a:r>
              <a:rPr lang="en-US" dirty="0"/>
              <a:t>Challenging new task: long-form story generation</a:t>
            </a:r>
          </a:p>
          <a:p>
            <a:pPr lvl="1"/>
            <a:r>
              <a:rPr lang="en-US" dirty="0"/>
              <a:t>Long-range coherence, premise relevance, factual consistency</a:t>
            </a:r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framework</a:t>
            </a:r>
          </a:p>
          <a:p>
            <a:pPr lvl="1"/>
            <a:r>
              <a:rPr lang="en-US" dirty="0"/>
              <a:t>Simulate the human writing process</a:t>
            </a:r>
          </a:p>
          <a:p>
            <a:pPr lvl="1"/>
            <a:r>
              <a:rPr lang="en-US" dirty="0"/>
              <a:t>Inject the most relevant context into LLMs via structured prompting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2727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A27928A-7763-6440-9D49-0F17063C1184}"/>
              </a:ext>
            </a:extLst>
          </p:cNvPr>
          <p:cNvSpPr txBox="1"/>
          <p:nvPr/>
        </p:nvSpPr>
        <p:spPr>
          <a:xfrm>
            <a:off x="4962003" y="4500614"/>
            <a:ext cx="22679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Thank you!</a:t>
            </a:r>
          </a:p>
        </p:txBody>
      </p:sp>
      <p:pic>
        <p:nvPicPr>
          <p:cNvPr id="9" name="Picture 2" descr="Yuandong Tian's webpage">
            <a:extLst>
              <a:ext uri="{FF2B5EF4-FFF2-40B4-BE49-F238E27FC236}">
                <a16:creationId xmlns:a16="http://schemas.microsoft.com/office/drawing/2014/main" id="{D6D21137-15B3-0947-B3FC-761774F18B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6" t="16585" r="17012" b="16585"/>
          <a:stretch/>
        </p:blipFill>
        <p:spPr bwMode="auto">
          <a:xfrm>
            <a:off x="3357172" y="1408020"/>
            <a:ext cx="2426094" cy="242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NANYUN PENG - USC Viterbi | School of Engineering">
            <a:extLst>
              <a:ext uri="{FF2B5EF4-FFF2-40B4-BE49-F238E27FC236}">
                <a16:creationId xmlns:a16="http://schemas.microsoft.com/office/drawing/2014/main" id="{01F3DC70-7569-5243-B340-9B6608545F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61" t="5791" r="16924" b="42260"/>
          <a:stretch/>
        </p:blipFill>
        <p:spPr bwMode="auto">
          <a:xfrm>
            <a:off x="6402866" y="1408021"/>
            <a:ext cx="2426094" cy="242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Dan Klein - Technical Fellow - Microsoft | LinkedIn">
            <a:extLst>
              <a:ext uri="{FF2B5EF4-FFF2-40B4-BE49-F238E27FC236}">
                <a16:creationId xmlns:a16="http://schemas.microsoft.com/office/drawing/2014/main" id="{483739E3-2690-434B-81DD-9EE0B8AA5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559" y="1408021"/>
            <a:ext cx="2426093" cy="242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CBF4D504-28B6-E545-A3FA-447AFC8908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267" t="24258" r="10317" b="16179"/>
          <a:stretch/>
        </p:blipFill>
        <p:spPr>
          <a:xfrm>
            <a:off x="311479" y="1408019"/>
            <a:ext cx="2426093" cy="24260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6FDE00-0A59-DA44-9069-F0068136C003}"/>
              </a:ext>
            </a:extLst>
          </p:cNvPr>
          <p:cNvSpPr txBox="1"/>
          <p:nvPr/>
        </p:nvSpPr>
        <p:spPr>
          <a:xfrm>
            <a:off x="3091446" y="5601507"/>
            <a:ext cx="66228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Paper: </a:t>
            </a:r>
            <a:r>
              <a:rPr lang="en-US" dirty="0">
                <a:hlinkClick r:id="rId7"/>
              </a:rPr>
              <a:t>https://arxiv.org/abs/2210.06774</a:t>
            </a:r>
            <a:endParaRPr lang="en-US" dirty="0"/>
          </a:p>
          <a:p>
            <a:endParaRPr lang="en-US" dirty="0"/>
          </a:p>
          <a:p>
            <a:r>
              <a:rPr lang="en-US" dirty="0"/>
              <a:t>Code: </a:t>
            </a:r>
            <a:r>
              <a:rPr lang="en-US" dirty="0">
                <a:hlinkClick r:id="rId8"/>
              </a:rPr>
              <a:t>https://github.com/yangkevin2/emnlp22-re3-story-generation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865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BF1AA-99F8-C74A-B913-1FF0DB63B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Challenges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66398C-F3DD-4B45-9E07-47240809A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509F62-5CC8-ED4D-BDDE-E6B503FC565C}"/>
              </a:ext>
            </a:extLst>
          </p:cNvPr>
          <p:cNvSpPr txBox="1">
            <a:spLocks/>
          </p:cNvSpPr>
          <p:nvPr/>
        </p:nvSpPr>
        <p:spPr>
          <a:xfrm>
            <a:off x="609599" y="1654223"/>
            <a:ext cx="10972800" cy="41083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  <a:buFont typeface="Arial Unicode MS" panose="020B0604020202020204" pitchFamily="34" charset="-128"/>
              <a:buChar char="‣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Long-range plot coherence</a:t>
            </a:r>
          </a:p>
          <a:p>
            <a:endParaRPr lang="en-US" dirty="0"/>
          </a:p>
          <a:p>
            <a:pPr marL="0" indent="0">
              <a:buFont typeface="Arial Unicode MS" panose="020B0604020202020204" pitchFamily="34" charset="-128"/>
              <a:buNone/>
            </a:pPr>
            <a:endParaRPr lang="en-US" dirty="0"/>
          </a:p>
          <a:p>
            <a:r>
              <a:rPr lang="en-US" dirty="0"/>
              <a:t>Relevance to premise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Long-range factual consistency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832943-E128-1B4F-82E1-D49B8D930A23}"/>
              </a:ext>
            </a:extLst>
          </p:cNvPr>
          <p:cNvSpPr/>
          <p:nvPr/>
        </p:nvSpPr>
        <p:spPr>
          <a:xfrm>
            <a:off x="393539" y="4514127"/>
            <a:ext cx="7268902" cy="1782501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530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BF1AA-99F8-C74A-B913-1FF0DB63B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84FFE-5A37-0D4E-BE3C-6B841E9A7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654223"/>
            <a:ext cx="10972800" cy="4108361"/>
          </a:xfrm>
        </p:spPr>
        <p:txBody>
          <a:bodyPr/>
          <a:lstStyle/>
          <a:p>
            <a:r>
              <a:rPr lang="en-US" dirty="0"/>
              <a:t>Long-range plot coherence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Relevance to premise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Long-range factual consistency</a:t>
            </a:r>
          </a:p>
        </p:txBody>
      </p:sp>
    </p:spTree>
    <p:extLst>
      <p:ext uri="{BB962C8B-B14F-4D97-AF65-F5344CB8AC3E}">
        <p14:creationId xmlns:p14="http://schemas.microsoft.com/office/powerpoint/2010/main" val="793675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Story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97BB3BD-2AC0-0B4D-9F13-FF0B4E06B787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Round Same Side Corner Rectangle 15">
            <a:extLst>
              <a:ext uri="{FF2B5EF4-FFF2-40B4-BE49-F238E27FC236}">
                <a16:creationId xmlns:a16="http://schemas.microsoft.com/office/drawing/2014/main" id="{04DC0442-13F5-C741-95AC-F966A3CCE4B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89C149-412E-794B-9DAD-D4586F07C739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70C05F-5A24-A84F-A813-3F8D79ADA5E9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596649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A619C-0F75-3A4F-B0C3-6C16E2B83137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74748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A619C-0F75-3A4F-B0C3-6C16E2B83137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1953571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</a:t>
            </a:r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A619C-0F75-3A4F-B0C3-6C16E2B83137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606421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</a:t>
            </a:r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 the police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</a:t>
            </a:r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A619C-0F75-3A4F-B0C3-6C16E2B83137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3513908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</a:t>
            </a:r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 the police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A619C-0F75-3A4F-B0C3-6C16E2B83137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867228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</a:t>
            </a:r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 the police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A619C-0F75-3A4F-B0C3-6C16E2B83137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577190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2405-513C-404B-BA83-9ACACEBE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B074F-6572-2542-B915-763833EA4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5294"/>
            <a:ext cx="10972800" cy="4942478"/>
          </a:xfrm>
        </p:spPr>
        <p:txBody>
          <a:bodyPr/>
          <a:lstStyle/>
          <a:p>
            <a:r>
              <a:rPr lang="en-US" dirty="0"/>
              <a:t>Task Setup + Major Challenges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Results +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89EFA9-AED6-B948-9D12-363B80B6314D}"/>
              </a:ext>
            </a:extLst>
          </p:cNvPr>
          <p:cNvSpPr/>
          <p:nvPr/>
        </p:nvSpPr>
        <p:spPr>
          <a:xfrm>
            <a:off x="393539" y="1565911"/>
            <a:ext cx="7268902" cy="4730718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189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E7042-01BC-2E49-A86E-4BAA56ECE344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3000836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E7042-01BC-2E49-A86E-4BAA56ECE344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4054683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E7042-01BC-2E49-A86E-4BAA56ECE344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36813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E7042-01BC-2E49-A86E-4BAA56ECE344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42071258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E7042-01BC-2E49-A86E-4BAA56ECE344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4012678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E7042-01BC-2E49-A86E-4BAA56ECE344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4905970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E7042-01BC-2E49-A86E-4BAA56ECE344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13318309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E7042-01BC-2E49-A86E-4BAA56ECE344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8911367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BE7042-01BC-2E49-A86E-4BAA56ECE344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1170282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Factual Consistency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29300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CC3B33-5A53-5546-9EB7-D4C0B14C9E71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1370506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2405-513C-404B-BA83-9ACACEBE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B074F-6572-2542-B915-763833EA4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24794"/>
            <a:ext cx="10972800" cy="4942478"/>
          </a:xfrm>
        </p:spPr>
        <p:txBody>
          <a:bodyPr>
            <a:normAutofit/>
          </a:bodyPr>
          <a:lstStyle/>
          <a:p>
            <a:r>
              <a:rPr lang="en-US" dirty="0"/>
              <a:t>Task Setup + Major Challenges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(Re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FB57FB-DAA8-F943-BC07-7AA0DE521185}"/>
              </a:ext>
            </a:extLst>
          </p:cNvPr>
          <p:cNvSpPr/>
          <p:nvPr/>
        </p:nvSpPr>
        <p:spPr>
          <a:xfrm>
            <a:off x="393538" y="3108960"/>
            <a:ext cx="8110381" cy="3187668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24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Factual Consistency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29300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my friends, not my kids, and certainly not even 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CC3B33-5A53-5546-9EB7-D4C0B14C9E71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2597119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GPT3 Factual Consistency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979A31B-0C47-2C40-807B-9A52B72356FF}"/>
              </a:ext>
            </a:extLst>
          </p:cNvPr>
          <p:cNvSpPr/>
          <p:nvPr/>
        </p:nvSpPr>
        <p:spPr>
          <a:xfrm>
            <a:off x="1072100" y="2857206"/>
            <a:ext cx="10129300" cy="3566991"/>
          </a:xfrm>
          <a:prstGeom prst="roundRect">
            <a:avLst>
              <a:gd name="adj" fmla="val 3443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Round Same Side Corner Rectangle 7">
            <a:extLst>
              <a:ext uri="{FF2B5EF4-FFF2-40B4-BE49-F238E27FC236}">
                <a16:creationId xmlns:a16="http://schemas.microsoft.com/office/drawing/2014/main" id="{E85EBAD6-E134-0C4B-8A44-01AA188ED673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bg1">
              <a:lumMod val="75000"/>
            </a:schemeClr>
          </a:solidFill>
          <a:ln w="38100">
            <a:solidFill>
              <a:schemeClr val="bg1">
                <a:lumMod val="50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4FAEA-25BC-354E-816C-9650536EEAD4}"/>
              </a:ext>
            </a:extLst>
          </p:cNvPr>
          <p:cNvSpPr txBox="1"/>
          <p:nvPr/>
        </p:nvSpPr>
        <p:spPr>
          <a:xfrm>
            <a:off x="2661279" y="2884767"/>
            <a:ext cx="85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...[19 words]...</a:t>
            </a:r>
            <a:endParaRPr lang="en-US" sz="1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had no friends, no family, 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 no prospects for the future.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 I wouldn’t give to have been born into a life of luxury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someone must have left a bag at my place by mistake.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...[50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Inside the bag sat over a million dollars in cash!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...[62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knew right away that it was dirty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...[405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first thing that I did was call the police!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...[128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“Listen lady, this isn’t your money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...[173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 of them could help me though—not </a:t>
            </a:r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my friends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not </a:t>
            </a:r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my kids</a:t>
            </a:r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and certainly not even </a:t>
            </a:r>
            <a:r>
              <a:rPr lang="en-US" sz="14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my husband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...[329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something told me that leaving the cash on my front step was a very deliberate and smart thing to do.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...[69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I’m going to tell you a story about someone who never existed and how they ended up on the other side of the world with a 	pile of cash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...[107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 of them was diagnosed with cancer.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...[58 words]...</a:t>
            </a:r>
          </a:p>
          <a:p>
            <a:r>
              <a:rPr lang="en-US" sz="14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 family used every ounce of money that they could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...[286 words]...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CC3B33-5A53-5546-9EB7-D4C0B14C9E71}"/>
              </a:ext>
            </a:extLst>
          </p:cNvPr>
          <p:cNvSpPr txBox="1"/>
          <p:nvPr/>
        </p:nvSpPr>
        <p:spPr>
          <a:xfrm>
            <a:off x="1359158" y="4163647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GPT3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1399595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Story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A71AA4-6836-6C45-A34B-DF47B5076A0E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104ADF8-5FA5-0447-9AC7-1506ED90A4BE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Round Same Side Corner Rectangle 16">
            <a:extLst>
              <a:ext uri="{FF2B5EF4-FFF2-40B4-BE49-F238E27FC236}">
                <a16:creationId xmlns:a16="http://schemas.microsoft.com/office/drawing/2014/main" id="{DDCF68C5-AC83-494E-BC37-585822B0B94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0271E1-C3F4-D240-915A-4ECB6624DA91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CD8153-56DD-B14A-8153-174DE8B3FB12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3814452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42680972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13643543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6787842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3686437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16220807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Long-Range Coherence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9320239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623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283795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2405-513C-404B-BA83-9ACACEBE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B074F-6572-2542-B915-763833EA4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24794"/>
            <a:ext cx="10972800" cy="4942478"/>
          </a:xfrm>
        </p:spPr>
        <p:txBody>
          <a:bodyPr>
            <a:normAutofit/>
          </a:bodyPr>
          <a:lstStyle/>
          <a:p>
            <a:r>
              <a:rPr lang="en-US" dirty="0"/>
              <a:t>Task Setup + Major Challenges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(Re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24450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millionaire.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623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8685578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millionaire.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623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5953618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millionaire.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623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She could afford a hotel suite and a lavish meal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37735358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Premise Relevance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discovers she is actually a millionaire.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She must learn to navigate her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new life of luxury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while also dealing with 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guilt she feels over her new-found fortune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623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She could afford a hotel suite and a lavish meal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9347857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Factual Consistency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33685610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Factual Consistency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7110369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Factual Consistency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4F3A8-F741-924F-882D-956B71ABB24B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90AABB-7863-794A-B151-A8D72F7DCB6D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C5695574-3ADB-0E41-BF0D-F64EB5879187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8FDE0-BCEE-B449-B3AD-D8C7467735F3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Sarah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learned that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she was a millionaire.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she was rich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AA76F1-F48A-5A4B-9E5C-4A7D6A91B241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6201829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2405-513C-404B-BA83-9ACACEBE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B074F-6572-2542-B915-763833EA4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24794"/>
            <a:ext cx="10972800" cy="4942478"/>
          </a:xfrm>
        </p:spPr>
        <p:txBody>
          <a:bodyPr>
            <a:normAutofit/>
          </a:bodyPr>
          <a:lstStyle/>
          <a:p>
            <a:r>
              <a:rPr lang="en-US" dirty="0"/>
              <a:t>Task Setup + Major Challenges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(Re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FB57FB-DAA8-F943-BC07-7AA0DE521185}"/>
              </a:ext>
            </a:extLst>
          </p:cNvPr>
          <p:cNvSpPr/>
          <p:nvPr/>
        </p:nvSpPr>
        <p:spPr>
          <a:xfrm>
            <a:off x="495138" y="1587500"/>
            <a:ext cx="8110381" cy="2639028"/>
          </a:xfrm>
          <a:prstGeom prst="rect">
            <a:avLst/>
          </a:prstGeom>
          <a:solidFill>
            <a:schemeClr val="bg1">
              <a:alpha val="69762"/>
            </a:schemeClr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489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474AD-CBC1-8A42-A0D2-89AC2224A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24716412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192BF40-991F-FD43-AD5D-082316888D79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AED2E-D484-AF40-9ED0-9B34254494B0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8" name="Rounded Rectangle 8">
            <a:extLst>
              <a:ext uri="{FF2B5EF4-FFF2-40B4-BE49-F238E27FC236}">
                <a16:creationId xmlns:a16="http://schemas.microsoft.com/office/drawing/2014/main" id="{279B9AC9-B430-454C-B3C5-EFE275160126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CA4757D-877A-DA43-BCD5-5487E5862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2020965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2405-513C-404B-BA83-9ACACEBE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B074F-6572-2542-B915-763833EA4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24794"/>
            <a:ext cx="10972800" cy="4942478"/>
          </a:xfrm>
        </p:spPr>
        <p:txBody>
          <a:bodyPr>
            <a:normAutofit/>
          </a:bodyPr>
          <a:lstStyle/>
          <a:p>
            <a:r>
              <a:rPr lang="en-US" dirty="0"/>
              <a:t>Task Setup + Major Challenges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Recursive </a:t>
            </a:r>
            <a:r>
              <a:rPr lang="en-US" dirty="0" err="1"/>
              <a:t>Reprompting</a:t>
            </a:r>
            <a:r>
              <a:rPr lang="en-US" dirty="0"/>
              <a:t> and Revision (Re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FB57FB-DAA8-F943-BC07-7AA0DE521185}"/>
              </a:ext>
            </a:extLst>
          </p:cNvPr>
          <p:cNvSpPr/>
          <p:nvPr/>
        </p:nvSpPr>
        <p:spPr>
          <a:xfrm>
            <a:off x="393538" y="3108960"/>
            <a:ext cx="8110381" cy="3187668"/>
          </a:xfrm>
          <a:prstGeom prst="rect">
            <a:avLst/>
          </a:prstGeom>
          <a:solidFill>
            <a:schemeClr val="bg1">
              <a:alpha val="69762"/>
            </a:schemeClr>
          </a:solidFill>
          <a:ln>
            <a:noFill/>
            <a:tail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3003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CA3C3B-8385-A641-8347-F48EF3CF9D93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0EDF95-5E2D-0A45-A393-95D2187A22DC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6" name="Rounded Rectangle 8">
            <a:extLst>
              <a:ext uri="{FF2B5EF4-FFF2-40B4-BE49-F238E27FC236}">
                <a16:creationId xmlns:a16="http://schemas.microsoft.com/office/drawing/2014/main" id="{D9685B44-5A77-A748-94C0-3A9595053FEB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0AA604-5C05-A54F-BA7A-B1A1BC82F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9507692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E4A3471-F31A-564E-9261-25FC7887EEF1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Setting                     Characters                    Outline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3480AC2-2143-5A42-882A-F26AF99D9C28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8B3E2ADB-7F36-AD42-9EC0-4E36016C5B1A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2DF7DBD-230F-FB42-B679-E26639072EC3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628C2D-ADD1-F945-84EE-B726AA5223D4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9" name="Rounded Rectangle 8">
            <a:extLst>
              <a:ext uri="{FF2B5EF4-FFF2-40B4-BE49-F238E27FC236}">
                <a16:creationId xmlns:a16="http://schemas.microsoft.com/office/drawing/2014/main" id="{BD8BBFE5-6CF4-4145-88EF-A433C6485E29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4B2D6B6-55FA-C546-9F33-8B8F89603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35508596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6FF9B62-6583-4641-BC90-6DD532F71230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Setting                     Characters                    Outline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E25C1C-0979-3942-BE24-990B775CBCFB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5DED06B9-625E-DB4D-8CC3-FC4DCDFF1806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9A2C2AB-DB2E-C44F-853A-ADEEE579E04A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A94F8B-064F-AF41-BB7B-A124AB3386E0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9" name="Rounded Rectangle 8">
            <a:extLst>
              <a:ext uri="{FF2B5EF4-FFF2-40B4-BE49-F238E27FC236}">
                <a16:creationId xmlns:a16="http://schemas.microsoft.com/office/drawing/2014/main" id="{4D7E0344-9597-974A-839B-9B5FF9085BB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EA7C9D1-AA97-1140-A46B-75A8D9824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34113309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Previous Story (if any)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AB2E34F-E8CB-9C41-A473-8BF3E77CB7FD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Setting                     Characters                    Outline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81B3089-BC16-AA48-AB4C-C295E9BD38F4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0A933F5-5AA7-2145-B225-51C456B4B864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D1716BD-A7C0-4344-AE49-BB4DA4E9E3C4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96808B-82EB-BB4B-AF2F-8D3E9252DC9E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20" name="Rounded Rectangle 8">
            <a:extLst>
              <a:ext uri="{FF2B5EF4-FFF2-40B4-BE49-F238E27FC236}">
                <a16:creationId xmlns:a16="http://schemas.microsoft.com/office/drawing/2014/main" id="{ECF57A61-417D-C94E-8236-143AE159889A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D08FE23D-D325-1A40-B6A5-60801D215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41473218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Previous Story (if any)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  <a:p>
            <a:pPr algn="ctr"/>
            <a:r>
              <a:rPr lang="en-US" dirty="0"/>
              <a:t>(Structured Context)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49689498-9F46-4945-A8F8-F4326DD7B7EE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D9C91BE4-999D-A34E-83C5-59234C92715D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Setting                     Characters                    Outline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CEC5280-0BFE-2E4D-A3AF-6B802E0A5D40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623747EB-DD80-7D45-93A0-8A7162750340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27E1468-A02A-FF4D-AE59-88C0CA1A4D7C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BB27B7-CBBA-0042-A789-99DBC1653BC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23" name="Rounded Rectangle 8">
            <a:extLst>
              <a:ext uri="{FF2B5EF4-FFF2-40B4-BE49-F238E27FC236}">
                <a16:creationId xmlns:a16="http://schemas.microsoft.com/office/drawing/2014/main" id="{5EF96A7E-6122-9742-8C4A-DD934145CA36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F2187F6-713B-F04D-8FD2-08E64DAC9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7517325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Previous Story (if any)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  <a:p>
            <a:pPr algn="ctr"/>
            <a:r>
              <a:rPr lang="en-US" dirty="0"/>
              <a:t>(Structured Context)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A711085-5EA4-6C43-87C7-3ACB1BE30990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CAFFA188-8EE6-0F44-BE12-6AEF48149E63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Setting                     Characters                    Outline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F00BBC4-04ED-9341-84F0-3308CBE88A49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7758A5A2-ADDC-8643-9D74-93FB993F9AA6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AA3D94F4-FFD0-484F-B7C3-2FAD01ED29BC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42EB91C-8EBF-A245-BC4D-2052049D794E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9F3E9F34-AE42-F540-998B-66E6220BDCA5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F71B42C-388A-0E47-A78E-AB6338BD05DF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1AF51E7-ADD3-1847-922D-FB2E44B0FC8B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28" name="Rounded Rectangle 8">
            <a:extLst>
              <a:ext uri="{FF2B5EF4-FFF2-40B4-BE49-F238E27FC236}">
                <a16:creationId xmlns:a16="http://schemas.microsoft.com/office/drawing/2014/main" id="{C09A1368-0A79-424F-855A-E6D65A10C137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90B01F29-BB16-DB43-B903-5B5356751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31830848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Previous Story (if any)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Prompt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(Structured Context)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9BD5385B-C333-DD44-B6C6-C264B763FE56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7D8F937-C32A-1842-B54C-440C287F1128}"/>
              </a:ext>
            </a:extLst>
          </p:cNvPr>
          <p:cNvSpPr/>
          <p:nvPr/>
        </p:nvSpPr>
        <p:spPr>
          <a:xfrm>
            <a:off x="9839409" y="4936056"/>
            <a:ext cx="1158322" cy="3385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Rerankers</a:t>
            </a:r>
            <a:endParaRPr lang="en-US" b="1" dirty="0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4A301CE9-8F47-C54A-9050-1AA1BDB5017E}"/>
              </a:ext>
            </a:extLst>
          </p:cNvPr>
          <p:cNvSpPr/>
          <p:nvPr/>
        </p:nvSpPr>
        <p:spPr>
          <a:xfrm>
            <a:off x="7605370" y="4812159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Best Story Continuation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0C46415-1DCD-0444-A76D-27AFB305A14F}"/>
              </a:ext>
            </a:extLst>
          </p:cNvPr>
          <p:cNvCxnSpPr>
            <a:cxnSpLocks/>
            <a:stCxn id="64" idx="1"/>
            <a:endCxn id="67" idx="3"/>
          </p:cNvCxnSpPr>
          <p:nvPr/>
        </p:nvCxnSpPr>
        <p:spPr>
          <a:xfrm flipH="1">
            <a:off x="9226670" y="5105333"/>
            <a:ext cx="612739" cy="2351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76B7D69-D2B1-FF4D-B562-7692B3CF2306}"/>
              </a:ext>
            </a:extLst>
          </p:cNvPr>
          <p:cNvCxnSpPr>
            <a:cxnSpLocks/>
            <a:endCxn id="64" idx="0"/>
          </p:cNvCxnSpPr>
          <p:nvPr/>
        </p:nvCxnSpPr>
        <p:spPr>
          <a:xfrm flipH="1">
            <a:off x="10418570" y="4302843"/>
            <a:ext cx="35" cy="633213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469AB68-CDA1-9240-8F23-86E263EA34EA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20BCDE55-1948-2143-AE47-5030DD3470B0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Setting                     Characters                    Outline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F92021B-4F55-6D4A-8A54-280804425B80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C3FFB58D-0D1F-CC43-85D6-9CC9E44EC47C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4E491C6-5DD4-6140-859E-E93B35292EFE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866AB513-0109-9C48-BC28-918C550CE911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F638409-D084-FE44-AE4E-E8A2BAE9384D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7E86AFC-654E-434E-B047-D555F23C1834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32" name="Rounded Rectangle 8">
            <a:extLst>
              <a:ext uri="{FF2B5EF4-FFF2-40B4-BE49-F238E27FC236}">
                <a16:creationId xmlns:a16="http://schemas.microsoft.com/office/drawing/2014/main" id="{C001E21F-D673-2542-B7A1-69D2AEF243A9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6970D3D2-A326-0148-88F7-E795E462D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183880441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Previous Story (if any)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Prompt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(Structured Context)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9BD5385B-C333-DD44-B6C6-C264B763FE56}"/>
              </a:ext>
            </a:extLst>
          </p:cNvPr>
          <p:cNvSpPr/>
          <p:nvPr/>
        </p:nvSpPr>
        <p:spPr>
          <a:xfrm>
            <a:off x="9571302" y="3675140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A0165D65-836A-5643-8745-BFCCDE19BBA3}"/>
              </a:ext>
            </a:extLst>
          </p:cNvPr>
          <p:cNvSpPr/>
          <p:nvPr/>
        </p:nvSpPr>
        <p:spPr>
          <a:xfrm>
            <a:off x="9607955" y="3711793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7D8F937-C32A-1842-B54C-440C287F1128}"/>
              </a:ext>
            </a:extLst>
          </p:cNvPr>
          <p:cNvSpPr/>
          <p:nvPr/>
        </p:nvSpPr>
        <p:spPr>
          <a:xfrm>
            <a:off x="9839409" y="4936056"/>
            <a:ext cx="1158322" cy="33855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</a:rPr>
              <a:t>Rerankers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4A301CE9-8F47-C54A-9050-1AA1BDB5017E}"/>
              </a:ext>
            </a:extLst>
          </p:cNvPr>
          <p:cNvSpPr/>
          <p:nvPr/>
        </p:nvSpPr>
        <p:spPr>
          <a:xfrm>
            <a:off x="7605370" y="4812159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Best Story Continuation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9BD417D-D4BA-9946-9CEE-8781F30505A5}"/>
              </a:ext>
            </a:extLst>
          </p:cNvPr>
          <p:cNvSpPr/>
          <p:nvPr/>
        </p:nvSpPr>
        <p:spPr>
          <a:xfrm>
            <a:off x="5223122" y="6059684"/>
            <a:ext cx="2061442" cy="337041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Contradicted Facts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  <a:endCxn id="59" idx="1"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0C46415-1DCD-0444-A76D-27AFB305A14F}"/>
              </a:ext>
            </a:extLst>
          </p:cNvPr>
          <p:cNvCxnSpPr>
            <a:cxnSpLocks/>
            <a:stCxn id="64" idx="1"/>
            <a:endCxn id="67" idx="3"/>
          </p:cNvCxnSpPr>
          <p:nvPr/>
        </p:nvCxnSpPr>
        <p:spPr>
          <a:xfrm flipH="1">
            <a:off x="9226670" y="5105333"/>
            <a:ext cx="612739" cy="2351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76B7D69-D2B1-FF4D-B562-7692B3CF2306}"/>
              </a:ext>
            </a:extLst>
          </p:cNvPr>
          <p:cNvCxnSpPr>
            <a:cxnSpLocks/>
            <a:stCxn id="63" idx="2"/>
            <a:endCxn id="64" idx="0"/>
          </p:cNvCxnSpPr>
          <p:nvPr/>
        </p:nvCxnSpPr>
        <p:spPr>
          <a:xfrm flipH="1">
            <a:off x="10418570" y="4302843"/>
            <a:ext cx="35" cy="63321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A26C766-20BD-EE4A-A4F6-8260DF52B2B1}"/>
              </a:ext>
            </a:extLst>
          </p:cNvPr>
          <p:cNvCxnSpPr>
            <a:cxnSpLocks/>
          </p:cNvCxnSpPr>
          <p:nvPr/>
        </p:nvCxnSpPr>
        <p:spPr>
          <a:xfrm flipH="1">
            <a:off x="4121838" y="4271575"/>
            <a:ext cx="0" cy="199123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EFD832C-58F0-4F40-9755-B12DD9257E7F}"/>
              </a:ext>
            </a:extLst>
          </p:cNvPr>
          <p:cNvSpPr/>
          <p:nvPr/>
        </p:nvSpPr>
        <p:spPr>
          <a:xfrm>
            <a:off x="3625713" y="606548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F6FCFEB0-0164-FE42-BB33-3E0789310E4B}"/>
              </a:ext>
            </a:extLst>
          </p:cNvPr>
          <p:cNvCxnSpPr>
            <a:cxnSpLocks/>
            <a:stCxn id="67" idx="1"/>
          </p:cNvCxnSpPr>
          <p:nvPr/>
        </p:nvCxnSpPr>
        <p:spPr>
          <a:xfrm flipH="1" flipV="1">
            <a:off x="4307176" y="5104795"/>
            <a:ext cx="3298194" cy="2889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61EE96CD-CAF1-6D42-BA98-772F3A2EC051}"/>
              </a:ext>
            </a:extLst>
          </p:cNvPr>
          <p:cNvCxnSpPr>
            <a:cxnSpLocks/>
          </p:cNvCxnSpPr>
          <p:nvPr/>
        </p:nvCxnSpPr>
        <p:spPr>
          <a:xfrm>
            <a:off x="4595882" y="6234005"/>
            <a:ext cx="627240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4F54EB9-27A8-7F44-9591-3212BEA270A1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D5BF449E-363D-F24B-975D-6ED0FA37BDDB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Setting                     Characters                    Outline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B13162A-8927-5448-85A7-5415CE9C1B52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98A3EF75-8C13-824E-B871-8A0095AA01CF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A1CBE015-EC08-B145-9EFC-A08BB5B8B9C3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1B3C2575-1F7A-864D-BE0B-183026ED2E52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11CDA21-5FC7-5E42-AE2D-0C461595FF23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751B4A86-8E9C-F747-8641-0465C06B2941}"/>
              </a:ext>
            </a:extLst>
          </p:cNvPr>
          <p:cNvSpPr/>
          <p:nvPr/>
        </p:nvSpPr>
        <p:spPr>
          <a:xfrm rot="16200000">
            <a:off x="4120140" y="5105957"/>
            <a:ext cx="374073" cy="370676"/>
          </a:xfrm>
          <a:prstGeom prst="arc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962BC48-8234-E84B-B183-8E9352E11771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EAD7F6-31AC-B542-91A3-B1BF8EF78EE6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40" name="Rounded Rectangle 8">
            <a:extLst>
              <a:ext uri="{FF2B5EF4-FFF2-40B4-BE49-F238E27FC236}">
                <a16:creationId xmlns:a16="http://schemas.microsoft.com/office/drawing/2014/main" id="{4311FB43-F099-334C-8FDA-758384A5B1E3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2A945633-F089-8448-B572-567372245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34296600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Previous Story (if any)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Prompt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(Structured Context)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7D8F937-C32A-1842-B54C-440C287F1128}"/>
              </a:ext>
            </a:extLst>
          </p:cNvPr>
          <p:cNvSpPr/>
          <p:nvPr/>
        </p:nvSpPr>
        <p:spPr>
          <a:xfrm>
            <a:off x="9839409" y="4936056"/>
            <a:ext cx="1158322" cy="33855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</a:rPr>
              <a:t>Rerankers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4A301CE9-8F47-C54A-9050-1AA1BDB5017E}"/>
              </a:ext>
            </a:extLst>
          </p:cNvPr>
          <p:cNvSpPr/>
          <p:nvPr/>
        </p:nvSpPr>
        <p:spPr>
          <a:xfrm>
            <a:off x="7605370" y="4812159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Best Story Continuation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F08A5311-092C-B643-A789-DF71685752A5}"/>
              </a:ext>
            </a:extLst>
          </p:cNvPr>
          <p:cNvSpPr/>
          <p:nvPr/>
        </p:nvSpPr>
        <p:spPr>
          <a:xfrm>
            <a:off x="9547476" y="5929934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Final Edited Continuation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9BD417D-D4BA-9946-9CEE-8781F30505A5}"/>
              </a:ext>
            </a:extLst>
          </p:cNvPr>
          <p:cNvSpPr/>
          <p:nvPr/>
        </p:nvSpPr>
        <p:spPr>
          <a:xfrm>
            <a:off x="5223122" y="6059684"/>
            <a:ext cx="2061442" cy="337041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Contradicted Facts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0C46415-1DCD-0444-A76D-27AFB305A14F}"/>
              </a:ext>
            </a:extLst>
          </p:cNvPr>
          <p:cNvCxnSpPr>
            <a:cxnSpLocks/>
            <a:stCxn id="64" idx="1"/>
            <a:endCxn id="67" idx="3"/>
          </p:cNvCxnSpPr>
          <p:nvPr/>
        </p:nvCxnSpPr>
        <p:spPr>
          <a:xfrm flipH="1">
            <a:off x="9226670" y="5105333"/>
            <a:ext cx="612739" cy="2351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76B7D69-D2B1-FF4D-B562-7692B3CF2306}"/>
              </a:ext>
            </a:extLst>
          </p:cNvPr>
          <p:cNvCxnSpPr>
            <a:cxnSpLocks/>
            <a:endCxn id="64" idx="0"/>
          </p:cNvCxnSpPr>
          <p:nvPr/>
        </p:nvCxnSpPr>
        <p:spPr>
          <a:xfrm flipH="1">
            <a:off x="10418570" y="4302843"/>
            <a:ext cx="35" cy="63321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A26C766-20BD-EE4A-A4F6-8260DF52B2B1}"/>
              </a:ext>
            </a:extLst>
          </p:cNvPr>
          <p:cNvCxnSpPr>
            <a:cxnSpLocks/>
          </p:cNvCxnSpPr>
          <p:nvPr/>
        </p:nvCxnSpPr>
        <p:spPr>
          <a:xfrm flipH="1">
            <a:off x="4121838" y="4271575"/>
            <a:ext cx="0" cy="199123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EFD832C-58F0-4F40-9755-B12DD9257E7F}"/>
              </a:ext>
            </a:extLst>
          </p:cNvPr>
          <p:cNvSpPr/>
          <p:nvPr/>
        </p:nvSpPr>
        <p:spPr>
          <a:xfrm>
            <a:off x="3625713" y="606548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BD171E98-9B07-B14E-A1E7-3E9B0CE09044}"/>
              </a:ext>
            </a:extLst>
          </p:cNvPr>
          <p:cNvCxnSpPr>
            <a:cxnSpLocks/>
            <a:stCxn id="73" idx="3"/>
            <a:endCxn id="71" idx="1"/>
          </p:cNvCxnSpPr>
          <p:nvPr/>
        </p:nvCxnSpPr>
        <p:spPr>
          <a:xfrm flipV="1">
            <a:off x="7284564" y="6225459"/>
            <a:ext cx="2262912" cy="274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A7C83FE4-5A91-BF44-A1B6-3A556C415CE7}"/>
              </a:ext>
            </a:extLst>
          </p:cNvPr>
          <p:cNvSpPr/>
          <p:nvPr/>
        </p:nvSpPr>
        <p:spPr>
          <a:xfrm>
            <a:off x="7944505" y="6059999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D847095D-A0CC-CC4D-A091-845F2BEECA68}"/>
              </a:ext>
            </a:extLst>
          </p:cNvPr>
          <p:cNvCxnSpPr>
            <a:cxnSpLocks/>
          </p:cNvCxnSpPr>
          <p:nvPr/>
        </p:nvCxnSpPr>
        <p:spPr>
          <a:xfrm>
            <a:off x="8426068" y="5403209"/>
            <a:ext cx="0" cy="65679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FC4D761-7F67-7D45-9831-FD0CD42AF969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B97A8BE-5923-014F-AECF-2175F10433F7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Setting                     Characters                    Outline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A9F3D2C8-E42B-3F4F-8872-BFBD0DFE2CE1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895F4F02-B489-8D4C-B56E-2CF82602D698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868EB8C9-9F33-C34D-AD2C-86B45BAEBFA9}"/>
              </a:ext>
            </a:extLst>
          </p:cNvPr>
          <p:cNvSpPr/>
          <p:nvPr/>
        </p:nvSpPr>
        <p:spPr>
          <a:xfrm>
            <a:off x="9571302" y="3675140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B4503C8E-5D99-4F4B-BBCD-49F1ABC5E7AD}"/>
              </a:ext>
            </a:extLst>
          </p:cNvPr>
          <p:cNvSpPr/>
          <p:nvPr/>
        </p:nvSpPr>
        <p:spPr>
          <a:xfrm>
            <a:off x="9607955" y="3711793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C8E667D-91C3-404D-B478-DAAA03A5B0FF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2AD199DD-B231-094F-84ED-8954B04BE16E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0B5ADD99-17C0-1D43-B730-C9E86E29B4BC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6EFBDE4-6493-3247-AAAE-C73D7D4F211E}"/>
              </a:ext>
            </a:extLst>
          </p:cNvPr>
          <p:cNvCxnSpPr>
            <a:cxnSpLocks/>
          </p:cNvCxnSpPr>
          <p:nvPr/>
        </p:nvCxnSpPr>
        <p:spPr>
          <a:xfrm flipH="1" flipV="1">
            <a:off x="4307176" y="5104795"/>
            <a:ext cx="3298194" cy="28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Arc 78">
            <a:extLst>
              <a:ext uri="{FF2B5EF4-FFF2-40B4-BE49-F238E27FC236}">
                <a16:creationId xmlns:a16="http://schemas.microsoft.com/office/drawing/2014/main" id="{51DBA2E7-2045-8B4D-BC28-E17C38E15B4A}"/>
              </a:ext>
            </a:extLst>
          </p:cNvPr>
          <p:cNvSpPr/>
          <p:nvPr/>
        </p:nvSpPr>
        <p:spPr>
          <a:xfrm rot="16200000">
            <a:off x="4120140" y="5105957"/>
            <a:ext cx="374073" cy="370676"/>
          </a:xfrm>
          <a:prstGeom prst="arc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D5FE6A6-C68F-7140-9FEA-C4904232B0A3}"/>
              </a:ext>
            </a:extLst>
          </p:cNvPr>
          <p:cNvCxnSpPr>
            <a:cxnSpLocks/>
          </p:cNvCxnSpPr>
          <p:nvPr/>
        </p:nvCxnSpPr>
        <p:spPr>
          <a:xfrm>
            <a:off x="4595882" y="6234005"/>
            <a:ext cx="62724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2AEA5E28-4233-D84E-AF9E-B59DCB9FE9BD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CF8D0E-2EFC-0745-ADF8-14DD30CC0E0D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44" name="Rounded Rectangle 8">
            <a:extLst>
              <a:ext uri="{FF2B5EF4-FFF2-40B4-BE49-F238E27FC236}">
                <a16:creationId xmlns:a16="http://schemas.microsoft.com/office/drawing/2014/main" id="{9E7E19B5-C400-1949-939B-FF38769BF020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17A59B5A-5CB0-CA4B-8BAA-5307B67D0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368507839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Previous Story (if any)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Prompt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(Structured Context)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7D8F937-C32A-1842-B54C-440C287F1128}"/>
              </a:ext>
            </a:extLst>
          </p:cNvPr>
          <p:cNvSpPr/>
          <p:nvPr/>
        </p:nvSpPr>
        <p:spPr>
          <a:xfrm>
            <a:off x="9839409" y="4936056"/>
            <a:ext cx="1158322" cy="33855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</a:rPr>
              <a:t>Rerankers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4A301CE9-8F47-C54A-9050-1AA1BDB5017E}"/>
              </a:ext>
            </a:extLst>
          </p:cNvPr>
          <p:cNvSpPr/>
          <p:nvPr/>
        </p:nvSpPr>
        <p:spPr>
          <a:xfrm>
            <a:off x="7605370" y="4812159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Best Story Continuation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F08A5311-092C-B643-A789-DF71685752A5}"/>
              </a:ext>
            </a:extLst>
          </p:cNvPr>
          <p:cNvSpPr/>
          <p:nvPr/>
        </p:nvSpPr>
        <p:spPr>
          <a:xfrm>
            <a:off x="9547476" y="5929934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Final Edited Continuation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9BD417D-D4BA-9946-9CEE-8781F30505A5}"/>
              </a:ext>
            </a:extLst>
          </p:cNvPr>
          <p:cNvSpPr/>
          <p:nvPr/>
        </p:nvSpPr>
        <p:spPr>
          <a:xfrm>
            <a:off x="5223122" y="6059684"/>
            <a:ext cx="2061442" cy="337041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Contradicted Facts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0C46415-1DCD-0444-A76D-27AFB305A14F}"/>
              </a:ext>
            </a:extLst>
          </p:cNvPr>
          <p:cNvCxnSpPr>
            <a:cxnSpLocks/>
            <a:stCxn id="64" idx="1"/>
            <a:endCxn id="67" idx="3"/>
          </p:cNvCxnSpPr>
          <p:nvPr/>
        </p:nvCxnSpPr>
        <p:spPr>
          <a:xfrm flipH="1">
            <a:off x="9226670" y="5105333"/>
            <a:ext cx="612739" cy="2351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76B7D69-D2B1-FF4D-B562-7692B3CF2306}"/>
              </a:ext>
            </a:extLst>
          </p:cNvPr>
          <p:cNvCxnSpPr>
            <a:cxnSpLocks/>
            <a:endCxn id="64" idx="0"/>
          </p:cNvCxnSpPr>
          <p:nvPr/>
        </p:nvCxnSpPr>
        <p:spPr>
          <a:xfrm flipH="1">
            <a:off x="10418570" y="4302843"/>
            <a:ext cx="35" cy="63321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A26C766-20BD-EE4A-A4F6-8260DF52B2B1}"/>
              </a:ext>
            </a:extLst>
          </p:cNvPr>
          <p:cNvCxnSpPr>
            <a:cxnSpLocks/>
          </p:cNvCxnSpPr>
          <p:nvPr/>
        </p:nvCxnSpPr>
        <p:spPr>
          <a:xfrm flipH="1">
            <a:off x="4121838" y="4271575"/>
            <a:ext cx="0" cy="199123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EFD832C-58F0-4F40-9755-B12DD9257E7F}"/>
              </a:ext>
            </a:extLst>
          </p:cNvPr>
          <p:cNvSpPr/>
          <p:nvPr/>
        </p:nvSpPr>
        <p:spPr>
          <a:xfrm>
            <a:off x="3625713" y="606548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BD171E98-9B07-B14E-A1E7-3E9B0CE09044}"/>
              </a:ext>
            </a:extLst>
          </p:cNvPr>
          <p:cNvCxnSpPr>
            <a:cxnSpLocks/>
            <a:stCxn id="73" idx="3"/>
            <a:endCxn id="71" idx="1"/>
          </p:cNvCxnSpPr>
          <p:nvPr/>
        </p:nvCxnSpPr>
        <p:spPr>
          <a:xfrm flipV="1">
            <a:off x="7284564" y="6225459"/>
            <a:ext cx="2262912" cy="274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A7C83FE4-5A91-BF44-A1B6-3A556C415CE7}"/>
              </a:ext>
            </a:extLst>
          </p:cNvPr>
          <p:cNvSpPr/>
          <p:nvPr/>
        </p:nvSpPr>
        <p:spPr>
          <a:xfrm>
            <a:off x="7944505" y="6059999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D847095D-A0CC-CC4D-A091-845F2BEECA68}"/>
              </a:ext>
            </a:extLst>
          </p:cNvPr>
          <p:cNvCxnSpPr>
            <a:cxnSpLocks/>
          </p:cNvCxnSpPr>
          <p:nvPr/>
        </p:nvCxnSpPr>
        <p:spPr>
          <a:xfrm>
            <a:off x="8426068" y="5403209"/>
            <a:ext cx="0" cy="65679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FC4D761-7F67-7D45-9831-FD0CD42AF969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B97A8BE-5923-014F-AECF-2175F10433F7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Setting                     Characters                    Outline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A9F3D2C8-E42B-3F4F-8872-BFBD0DFE2CE1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895F4F02-B489-8D4C-B56E-2CF82602D698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14FC84-7E21-EA4E-8A28-6F6F070ABAE9}"/>
              </a:ext>
            </a:extLst>
          </p:cNvPr>
          <p:cNvGrpSpPr/>
          <p:nvPr/>
        </p:nvGrpSpPr>
        <p:grpSpPr>
          <a:xfrm>
            <a:off x="327457" y="3744590"/>
            <a:ext cx="450780" cy="2587671"/>
            <a:chOff x="-348698" y="3477113"/>
            <a:chExt cx="1122996" cy="6007291"/>
          </a:xfrm>
        </p:grpSpPr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E8880641-BE45-A048-A9DC-5CA27410DADB}"/>
                </a:ext>
              </a:extLst>
            </p:cNvPr>
            <p:cNvSpPr/>
            <p:nvPr/>
          </p:nvSpPr>
          <p:spPr>
            <a:xfrm rot="16200000">
              <a:off x="-125291" y="3557810"/>
              <a:ext cx="980286" cy="818892"/>
            </a:xfrm>
            <a:prstGeom prst="downArrow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45C76AC-99CD-1847-BB5B-C606EE8C1B49}"/>
                </a:ext>
              </a:extLst>
            </p:cNvPr>
            <p:cNvSpPr/>
            <p:nvPr/>
          </p:nvSpPr>
          <p:spPr>
            <a:xfrm rot="16200000">
              <a:off x="133588" y="8857588"/>
              <a:ext cx="494352" cy="759279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F0AF145-C134-CF45-9179-068B6A94E5C9}"/>
                </a:ext>
              </a:extLst>
            </p:cNvPr>
            <p:cNvSpPr/>
            <p:nvPr/>
          </p:nvSpPr>
          <p:spPr>
            <a:xfrm>
              <a:off x="-348698" y="3728574"/>
              <a:ext cx="554562" cy="5755828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D2DA6A66-E35D-4344-971A-D8AB9F4FF990}"/>
              </a:ext>
            </a:extLst>
          </p:cNvPr>
          <p:cNvSpPr/>
          <p:nvPr/>
        </p:nvSpPr>
        <p:spPr>
          <a:xfrm>
            <a:off x="9571302" y="3675140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4DAC46A-E076-4944-8155-012085585867}"/>
              </a:ext>
            </a:extLst>
          </p:cNvPr>
          <p:cNvSpPr/>
          <p:nvPr/>
        </p:nvSpPr>
        <p:spPr>
          <a:xfrm>
            <a:off x="9607955" y="3711793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DDFB98B2-EF9C-EB4B-8078-36983C0525C4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F9DA63E-FF30-EA44-8DF6-E3B39E84B954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F11767BE-42E0-DB49-9A0D-CE4995C47E2E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B2A15CF-0F31-0442-BF89-B067F86E3BB5}"/>
              </a:ext>
            </a:extLst>
          </p:cNvPr>
          <p:cNvCxnSpPr>
            <a:cxnSpLocks/>
          </p:cNvCxnSpPr>
          <p:nvPr/>
        </p:nvCxnSpPr>
        <p:spPr>
          <a:xfrm flipH="1" flipV="1">
            <a:off x="4307176" y="5104795"/>
            <a:ext cx="3298194" cy="28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Arc 76">
            <a:extLst>
              <a:ext uri="{FF2B5EF4-FFF2-40B4-BE49-F238E27FC236}">
                <a16:creationId xmlns:a16="http://schemas.microsoft.com/office/drawing/2014/main" id="{8673CB94-FE4B-D746-B870-6B5F6806848E}"/>
              </a:ext>
            </a:extLst>
          </p:cNvPr>
          <p:cNvSpPr/>
          <p:nvPr/>
        </p:nvSpPr>
        <p:spPr>
          <a:xfrm rot="16200000">
            <a:off x="4120140" y="5105957"/>
            <a:ext cx="374073" cy="370676"/>
          </a:xfrm>
          <a:prstGeom prst="arc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74C3E511-8FD2-A444-B9A5-87D9DE97A75C}"/>
              </a:ext>
            </a:extLst>
          </p:cNvPr>
          <p:cNvCxnSpPr>
            <a:cxnSpLocks/>
          </p:cNvCxnSpPr>
          <p:nvPr/>
        </p:nvCxnSpPr>
        <p:spPr>
          <a:xfrm>
            <a:off x="4595882" y="6234005"/>
            <a:ext cx="62724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421D4CDE-1ABB-AB48-9E0E-7C80E2556F20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321C343-0A2C-1441-88E1-7E3A6BE24AD5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79" name="Rounded Rectangle 8">
            <a:extLst>
              <a:ext uri="{FF2B5EF4-FFF2-40B4-BE49-F238E27FC236}">
                <a16:creationId xmlns:a16="http://schemas.microsoft.com/office/drawing/2014/main" id="{C810C878-2763-FB4D-B4E0-DE9FD96D658C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C1E6BE4C-A27C-224C-B6BF-EDD45A9D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4022312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</p:spTree>
    <p:extLst>
      <p:ext uri="{BB962C8B-B14F-4D97-AF65-F5344CB8AC3E}">
        <p14:creationId xmlns:p14="http://schemas.microsoft.com/office/powerpoint/2010/main" val="4071916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41DA7-D7AB-9944-9F68-33B243510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to GPT3 Baseline</a:t>
            </a:r>
          </a:p>
        </p:txBody>
      </p:sp>
    </p:spTree>
    <p:extLst>
      <p:ext uri="{BB962C8B-B14F-4D97-AF65-F5344CB8AC3E}">
        <p14:creationId xmlns:p14="http://schemas.microsoft.com/office/powerpoint/2010/main" val="294724761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41DA7-D7AB-9944-9F68-33B243510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to GPT3 Baseline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3555963-42B5-1C49-9078-BD3FF8B26A43}"/>
              </a:ext>
            </a:extLst>
          </p:cNvPr>
          <p:cNvCxnSpPr>
            <a:cxnSpLocks/>
          </p:cNvCxnSpPr>
          <p:nvPr/>
        </p:nvCxnSpPr>
        <p:spPr>
          <a:xfrm flipV="1">
            <a:off x="3609358" y="1345474"/>
            <a:ext cx="18279" cy="4934355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0D4D7124-F438-4C49-97D2-BE5A405F74AC}"/>
              </a:ext>
            </a:extLst>
          </p:cNvPr>
          <p:cNvSpPr/>
          <p:nvPr/>
        </p:nvSpPr>
        <p:spPr>
          <a:xfrm rot="16200000">
            <a:off x="7208864" y="1713660"/>
            <a:ext cx="210930" cy="210312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65719A-BFA6-3E48-B7FB-7FEE416CE1EB}"/>
              </a:ext>
            </a:extLst>
          </p:cNvPr>
          <p:cNvSpPr txBox="1"/>
          <p:nvPr/>
        </p:nvSpPr>
        <p:spPr>
          <a:xfrm>
            <a:off x="7381089" y="1638653"/>
            <a:ext cx="499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A1955B-8946-7F47-B96A-63D7E172BE85}"/>
              </a:ext>
            </a:extLst>
          </p:cNvPr>
          <p:cNvSpPr/>
          <p:nvPr/>
        </p:nvSpPr>
        <p:spPr>
          <a:xfrm rot="16200000">
            <a:off x="4599598" y="1713567"/>
            <a:ext cx="211115" cy="2103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DD8F98-20CD-2A43-9745-5D9D07A190C5}"/>
              </a:ext>
            </a:extLst>
          </p:cNvPr>
          <p:cNvSpPr txBox="1"/>
          <p:nvPr/>
        </p:nvSpPr>
        <p:spPr>
          <a:xfrm>
            <a:off x="4771916" y="1638653"/>
            <a:ext cx="2162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Rolling window GPT3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070CF5-4EDD-DE40-B4E5-43B7C274B807}"/>
              </a:ext>
            </a:extLst>
          </p:cNvPr>
          <p:cNvSpPr/>
          <p:nvPr/>
        </p:nvSpPr>
        <p:spPr>
          <a:xfrm rot="16200000">
            <a:off x="3265243" y="4834955"/>
            <a:ext cx="2576302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FC1BDE-2753-634A-95AD-A8A13B079733}"/>
              </a:ext>
            </a:extLst>
          </p:cNvPr>
          <p:cNvSpPr/>
          <p:nvPr/>
        </p:nvSpPr>
        <p:spPr>
          <a:xfrm rot="16200000">
            <a:off x="3096827" y="5055344"/>
            <a:ext cx="2135057" cy="304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C7B9F0-1738-C54C-826C-C3D4E6810121}"/>
              </a:ext>
            </a:extLst>
          </p:cNvPr>
          <p:cNvSpPr/>
          <p:nvPr/>
        </p:nvSpPr>
        <p:spPr>
          <a:xfrm rot="16200000">
            <a:off x="4463147" y="4696212"/>
            <a:ext cx="2846743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A0A621-DDBA-B249-A610-9FE935F3A958}"/>
              </a:ext>
            </a:extLst>
          </p:cNvPr>
          <p:cNvSpPr/>
          <p:nvPr/>
        </p:nvSpPr>
        <p:spPr>
          <a:xfrm rot="16200000">
            <a:off x="4413346" y="5035216"/>
            <a:ext cx="2168269" cy="304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839F6F-3DD6-2B4A-9AA4-F296D63D5943}"/>
              </a:ext>
            </a:extLst>
          </p:cNvPr>
          <p:cNvSpPr/>
          <p:nvPr/>
        </p:nvSpPr>
        <p:spPr>
          <a:xfrm rot="16200000">
            <a:off x="5603556" y="4601320"/>
            <a:ext cx="3036526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8C868A4-B27C-804D-B519-1887BB45F1D5}"/>
              </a:ext>
            </a:extLst>
          </p:cNvPr>
          <p:cNvSpPr/>
          <p:nvPr/>
        </p:nvSpPr>
        <p:spPr>
          <a:xfrm rot="16200000">
            <a:off x="5688742" y="5075777"/>
            <a:ext cx="2087612" cy="3041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700DB4-721F-1C4E-98A9-9F3A03FB1631}"/>
              </a:ext>
            </a:extLst>
          </p:cNvPr>
          <p:cNvSpPr/>
          <p:nvPr/>
        </p:nvSpPr>
        <p:spPr>
          <a:xfrm rot="16200000">
            <a:off x="6471922" y="4143468"/>
            <a:ext cx="3952229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C1567C-D2A4-C343-A9EB-3F21428800B5}"/>
              </a:ext>
            </a:extLst>
          </p:cNvPr>
          <p:cNvSpPr/>
          <p:nvPr/>
        </p:nvSpPr>
        <p:spPr>
          <a:xfrm rot="16200000">
            <a:off x="6303273" y="4364091"/>
            <a:ext cx="3510984" cy="3041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794A37-9F08-5B48-B262-9FE56010E747}"/>
              </a:ext>
            </a:extLst>
          </p:cNvPr>
          <p:cNvSpPr txBox="1"/>
          <p:nvPr/>
        </p:nvSpPr>
        <p:spPr>
          <a:xfrm>
            <a:off x="3878157" y="38392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45.0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F9DB55-F16D-E946-B8F7-D75C26ECEC14}"/>
              </a:ext>
            </a:extLst>
          </p:cNvPr>
          <p:cNvSpPr txBox="1"/>
          <p:nvPr/>
        </p:nvSpPr>
        <p:spPr>
          <a:xfrm>
            <a:off x="4264065" y="339937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54.3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6A680D-A4C9-9744-A0BC-95A7528CA65D}"/>
              </a:ext>
            </a:extLst>
          </p:cNvPr>
          <p:cNvSpPr txBox="1"/>
          <p:nvPr/>
        </p:nvSpPr>
        <p:spPr>
          <a:xfrm>
            <a:off x="5202290" y="380282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45.7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79576F-1A5E-3A45-9F05-B8DC72B4C10F}"/>
              </a:ext>
            </a:extLst>
          </p:cNvPr>
          <p:cNvSpPr txBox="1"/>
          <p:nvPr/>
        </p:nvSpPr>
        <p:spPr>
          <a:xfrm>
            <a:off x="5585317" y="311664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60.0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A65B1A-9F08-5545-A7DC-8453A886BA4C}"/>
              </a:ext>
            </a:extLst>
          </p:cNvPr>
          <p:cNvSpPr txBox="1"/>
          <p:nvPr/>
        </p:nvSpPr>
        <p:spPr>
          <a:xfrm>
            <a:off x="6444732" y="387909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44.0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D8DF7F-0F95-0F48-B830-53FF2FBDEE0D}"/>
              </a:ext>
            </a:extLst>
          </p:cNvPr>
          <p:cNvSpPr txBox="1"/>
          <p:nvPr/>
        </p:nvSpPr>
        <p:spPr>
          <a:xfrm>
            <a:off x="6824312" y="2927993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64.0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9FB9B3-288A-5C43-98CF-EB5BEED12709}"/>
              </a:ext>
            </a:extLst>
          </p:cNvPr>
          <p:cNvSpPr txBox="1"/>
          <p:nvPr/>
        </p:nvSpPr>
        <p:spPr>
          <a:xfrm>
            <a:off x="7763575" y="245960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74.0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0817FEE-7724-4E48-B799-487294208DDF}"/>
              </a:ext>
            </a:extLst>
          </p:cNvPr>
          <p:cNvSpPr txBox="1"/>
          <p:nvPr/>
        </p:nvSpPr>
        <p:spPr>
          <a:xfrm>
            <a:off x="8153560" y="201863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83.3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831EBB2-D6F5-2F4F-A785-7BBF30CDCD6E}"/>
              </a:ext>
            </a:extLst>
          </p:cNvPr>
          <p:cNvCxnSpPr>
            <a:cxnSpLocks/>
          </p:cNvCxnSpPr>
          <p:nvPr/>
        </p:nvCxnSpPr>
        <p:spPr>
          <a:xfrm>
            <a:off x="3509667" y="6279829"/>
            <a:ext cx="5551654" cy="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61273F6-FBAC-7D48-A3D3-D62D4541BB26}"/>
              </a:ext>
            </a:extLst>
          </p:cNvPr>
          <p:cNvCxnSpPr>
            <a:cxnSpLocks/>
          </p:cNvCxnSpPr>
          <p:nvPr/>
        </p:nvCxnSpPr>
        <p:spPr>
          <a:xfrm flipH="1">
            <a:off x="3546421" y="1534956"/>
            <a:ext cx="151261" cy="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C4A7234-922A-994F-8765-94F040C71411}"/>
              </a:ext>
            </a:extLst>
          </p:cNvPr>
          <p:cNvSpPr txBox="1"/>
          <p:nvPr/>
        </p:nvSpPr>
        <p:spPr>
          <a:xfrm>
            <a:off x="3192017" y="6038856"/>
            <a:ext cx="226660" cy="239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901A86-4E84-784B-9488-4F6BDB8BE1B5}"/>
              </a:ext>
            </a:extLst>
          </p:cNvPr>
          <p:cNvSpPr txBox="1"/>
          <p:nvPr/>
        </p:nvSpPr>
        <p:spPr>
          <a:xfrm>
            <a:off x="2934731" y="1304813"/>
            <a:ext cx="433878" cy="239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100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C2D9EB-7EF8-2940-B0E6-3FBA7B053DC5}"/>
              </a:ext>
            </a:extLst>
          </p:cNvPr>
          <p:cNvSpPr txBox="1"/>
          <p:nvPr/>
        </p:nvSpPr>
        <p:spPr>
          <a:xfrm>
            <a:off x="3663902" y="6264595"/>
            <a:ext cx="939792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Interesting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B9F8744-E487-5F4F-9090-BD7BF4AC84F2}"/>
              </a:ext>
            </a:extLst>
          </p:cNvPr>
          <p:cNvSpPr txBox="1"/>
          <p:nvPr/>
        </p:nvSpPr>
        <p:spPr>
          <a:xfrm>
            <a:off x="5057557" y="6264595"/>
            <a:ext cx="849171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Coherent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BCD7B57-6159-D649-8940-AC5B93C32CF6}"/>
              </a:ext>
            </a:extLst>
          </p:cNvPr>
          <p:cNvSpPr txBox="1"/>
          <p:nvPr/>
        </p:nvSpPr>
        <p:spPr>
          <a:xfrm>
            <a:off x="6329343" y="6264595"/>
            <a:ext cx="809137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Relevant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D6DC8C5-1ADC-5345-B17F-BDE7E01772F0}"/>
              </a:ext>
            </a:extLst>
          </p:cNvPr>
          <p:cNvSpPr txBox="1"/>
          <p:nvPr/>
        </p:nvSpPr>
        <p:spPr>
          <a:xfrm>
            <a:off x="7619045" y="6263600"/>
            <a:ext cx="935221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Humanlike</a:t>
            </a:r>
          </a:p>
        </p:txBody>
      </p:sp>
    </p:spTree>
    <p:extLst>
      <p:ext uri="{BB962C8B-B14F-4D97-AF65-F5344CB8AC3E}">
        <p14:creationId xmlns:p14="http://schemas.microsoft.com/office/powerpoint/2010/main" val="304970587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Previous Story (if any)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  <a:p>
            <a:pPr algn="ctr"/>
            <a:r>
              <a:rPr lang="en-US" dirty="0"/>
              <a:t>(Structured Context)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7D8F937-C32A-1842-B54C-440C287F1128}"/>
              </a:ext>
            </a:extLst>
          </p:cNvPr>
          <p:cNvSpPr/>
          <p:nvPr/>
        </p:nvSpPr>
        <p:spPr>
          <a:xfrm>
            <a:off x="9839409" y="4936056"/>
            <a:ext cx="1158322" cy="3385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Rerankers</a:t>
            </a:r>
            <a:endParaRPr lang="en-US" b="1" dirty="0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4A301CE9-8F47-C54A-9050-1AA1BDB5017E}"/>
              </a:ext>
            </a:extLst>
          </p:cNvPr>
          <p:cNvSpPr/>
          <p:nvPr/>
        </p:nvSpPr>
        <p:spPr>
          <a:xfrm>
            <a:off x="7605370" y="4812159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Best Story Continuation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F08A5311-092C-B643-A789-DF71685752A5}"/>
              </a:ext>
            </a:extLst>
          </p:cNvPr>
          <p:cNvSpPr/>
          <p:nvPr/>
        </p:nvSpPr>
        <p:spPr>
          <a:xfrm>
            <a:off x="9547476" y="5929934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Final Edited Continuation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9BD417D-D4BA-9946-9CEE-8781F30505A5}"/>
              </a:ext>
            </a:extLst>
          </p:cNvPr>
          <p:cNvSpPr/>
          <p:nvPr/>
        </p:nvSpPr>
        <p:spPr>
          <a:xfrm>
            <a:off x="5223122" y="6059684"/>
            <a:ext cx="2061442" cy="337041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Contradicted Facts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0C46415-1DCD-0444-A76D-27AFB305A14F}"/>
              </a:ext>
            </a:extLst>
          </p:cNvPr>
          <p:cNvCxnSpPr>
            <a:cxnSpLocks/>
            <a:stCxn id="64" idx="1"/>
            <a:endCxn id="67" idx="3"/>
          </p:cNvCxnSpPr>
          <p:nvPr/>
        </p:nvCxnSpPr>
        <p:spPr>
          <a:xfrm flipH="1">
            <a:off x="9226670" y="5105333"/>
            <a:ext cx="612739" cy="2351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76B7D69-D2B1-FF4D-B562-7692B3CF2306}"/>
              </a:ext>
            </a:extLst>
          </p:cNvPr>
          <p:cNvCxnSpPr>
            <a:cxnSpLocks/>
            <a:endCxn id="64" idx="0"/>
          </p:cNvCxnSpPr>
          <p:nvPr/>
        </p:nvCxnSpPr>
        <p:spPr>
          <a:xfrm flipH="1">
            <a:off x="10418570" y="4302843"/>
            <a:ext cx="35" cy="633213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A26C766-20BD-EE4A-A4F6-8260DF52B2B1}"/>
              </a:ext>
            </a:extLst>
          </p:cNvPr>
          <p:cNvCxnSpPr>
            <a:cxnSpLocks/>
          </p:cNvCxnSpPr>
          <p:nvPr/>
        </p:nvCxnSpPr>
        <p:spPr>
          <a:xfrm flipH="1">
            <a:off x="4121838" y="4271575"/>
            <a:ext cx="0" cy="199123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EFD832C-58F0-4F40-9755-B12DD9257E7F}"/>
              </a:ext>
            </a:extLst>
          </p:cNvPr>
          <p:cNvSpPr/>
          <p:nvPr/>
        </p:nvSpPr>
        <p:spPr>
          <a:xfrm>
            <a:off x="3625713" y="606548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BD171E98-9B07-B14E-A1E7-3E9B0CE09044}"/>
              </a:ext>
            </a:extLst>
          </p:cNvPr>
          <p:cNvCxnSpPr>
            <a:cxnSpLocks/>
            <a:stCxn id="73" idx="3"/>
            <a:endCxn id="71" idx="1"/>
          </p:cNvCxnSpPr>
          <p:nvPr/>
        </p:nvCxnSpPr>
        <p:spPr>
          <a:xfrm flipV="1">
            <a:off x="7284564" y="6225459"/>
            <a:ext cx="2262912" cy="274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A7C83FE4-5A91-BF44-A1B6-3A556C415CE7}"/>
              </a:ext>
            </a:extLst>
          </p:cNvPr>
          <p:cNvSpPr/>
          <p:nvPr/>
        </p:nvSpPr>
        <p:spPr>
          <a:xfrm>
            <a:off x="7944505" y="6059999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D847095D-A0CC-CC4D-A091-845F2BEECA68}"/>
              </a:ext>
            </a:extLst>
          </p:cNvPr>
          <p:cNvCxnSpPr>
            <a:cxnSpLocks/>
          </p:cNvCxnSpPr>
          <p:nvPr/>
        </p:nvCxnSpPr>
        <p:spPr>
          <a:xfrm>
            <a:off x="8426068" y="5403209"/>
            <a:ext cx="0" cy="65679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FC4D761-7F67-7D45-9831-FD0CD42AF969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B97A8BE-5923-014F-AECF-2175F10433F7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Setting                     Characters                    Outline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A9F3D2C8-E42B-3F4F-8872-BFBD0DFE2CE1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895F4F02-B489-8D4C-B56E-2CF82602D698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14FC84-7E21-EA4E-8A28-6F6F070ABAE9}"/>
              </a:ext>
            </a:extLst>
          </p:cNvPr>
          <p:cNvGrpSpPr/>
          <p:nvPr/>
        </p:nvGrpSpPr>
        <p:grpSpPr>
          <a:xfrm>
            <a:off x="327457" y="3744590"/>
            <a:ext cx="450780" cy="2587671"/>
            <a:chOff x="-348698" y="3477113"/>
            <a:chExt cx="1122996" cy="6007291"/>
          </a:xfrm>
        </p:grpSpPr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E8880641-BE45-A048-A9DC-5CA27410DADB}"/>
                </a:ext>
              </a:extLst>
            </p:cNvPr>
            <p:cNvSpPr/>
            <p:nvPr/>
          </p:nvSpPr>
          <p:spPr>
            <a:xfrm rot="16200000">
              <a:off x="-125291" y="3557810"/>
              <a:ext cx="980286" cy="818892"/>
            </a:xfrm>
            <a:prstGeom prst="downArrow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45C76AC-99CD-1847-BB5B-C606EE8C1B49}"/>
                </a:ext>
              </a:extLst>
            </p:cNvPr>
            <p:cNvSpPr/>
            <p:nvPr/>
          </p:nvSpPr>
          <p:spPr>
            <a:xfrm rot="16200000">
              <a:off x="133588" y="8857588"/>
              <a:ext cx="494352" cy="759279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F0AF145-C134-CF45-9179-068B6A94E5C9}"/>
                </a:ext>
              </a:extLst>
            </p:cNvPr>
            <p:cNvSpPr/>
            <p:nvPr/>
          </p:nvSpPr>
          <p:spPr>
            <a:xfrm>
              <a:off x="-348698" y="3728574"/>
              <a:ext cx="554562" cy="5755828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D2DA6A66-E35D-4344-971A-D8AB9F4FF990}"/>
              </a:ext>
            </a:extLst>
          </p:cNvPr>
          <p:cNvSpPr/>
          <p:nvPr/>
        </p:nvSpPr>
        <p:spPr>
          <a:xfrm>
            <a:off x="9571302" y="3675140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4DAC46A-E076-4944-8155-012085585867}"/>
              </a:ext>
            </a:extLst>
          </p:cNvPr>
          <p:cNvSpPr/>
          <p:nvPr/>
        </p:nvSpPr>
        <p:spPr>
          <a:xfrm>
            <a:off x="9607955" y="3711793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DDFB98B2-EF9C-EB4B-8078-36983C0525C4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F9DA63E-FF30-EA44-8DF6-E3B39E84B954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F11767BE-42E0-DB49-9A0D-CE4995C47E2E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B2A15CF-0F31-0442-BF89-B067F86E3BB5}"/>
              </a:ext>
            </a:extLst>
          </p:cNvPr>
          <p:cNvCxnSpPr>
            <a:cxnSpLocks/>
          </p:cNvCxnSpPr>
          <p:nvPr/>
        </p:nvCxnSpPr>
        <p:spPr>
          <a:xfrm flipH="1" flipV="1">
            <a:off x="4307176" y="5104795"/>
            <a:ext cx="3298194" cy="2889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Arc 76">
            <a:extLst>
              <a:ext uri="{FF2B5EF4-FFF2-40B4-BE49-F238E27FC236}">
                <a16:creationId xmlns:a16="http://schemas.microsoft.com/office/drawing/2014/main" id="{8673CB94-FE4B-D746-B870-6B5F6806848E}"/>
              </a:ext>
            </a:extLst>
          </p:cNvPr>
          <p:cNvSpPr/>
          <p:nvPr/>
        </p:nvSpPr>
        <p:spPr>
          <a:xfrm rot="16200000">
            <a:off x="4120140" y="5105957"/>
            <a:ext cx="374073" cy="370676"/>
          </a:xfrm>
          <a:prstGeom prst="arc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74C3E511-8FD2-A444-B9A5-87D9DE97A75C}"/>
              </a:ext>
            </a:extLst>
          </p:cNvPr>
          <p:cNvCxnSpPr>
            <a:cxnSpLocks/>
          </p:cNvCxnSpPr>
          <p:nvPr/>
        </p:nvCxnSpPr>
        <p:spPr>
          <a:xfrm>
            <a:off x="4595882" y="6234005"/>
            <a:ext cx="627240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421D4CDE-1ABB-AB48-9E0E-7C80E2556F20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321C343-0A2C-1441-88E1-7E3A6BE24AD5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79" name="Rounded Rectangle 8">
            <a:extLst>
              <a:ext uri="{FF2B5EF4-FFF2-40B4-BE49-F238E27FC236}">
                <a16:creationId xmlns:a16="http://schemas.microsoft.com/office/drawing/2014/main" id="{C810C878-2763-FB4D-B4E0-DE9FD96D658C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56" name="Title 1">
            <a:extLst>
              <a:ext uri="{FF2B5EF4-FFF2-40B4-BE49-F238E27FC236}">
                <a16:creationId xmlns:a16="http://schemas.microsoft.com/office/drawing/2014/main" id="{3F1129A7-5B60-B44B-BF3D-AB7088B0C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Recursive </a:t>
            </a:r>
            <a:r>
              <a:rPr lang="en-US" sz="4000" dirty="0" err="1"/>
              <a:t>Reprompting</a:t>
            </a:r>
            <a:r>
              <a:rPr lang="en-US" sz="4000" dirty="0"/>
              <a:t> and Revision</a:t>
            </a:r>
          </a:p>
        </p:txBody>
      </p:sp>
    </p:spTree>
    <p:extLst>
      <p:ext uri="{BB962C8B-B14F-4D97-AF65-F5344CB8AC3E}">
        <p14:creationId xmlns:p14="http://schemas.microsoft.com/office/powerpoint/2010/main" val="135595805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474AD-CBC1-8A42-A0D2-89AC2224A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Previous Story (if any)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Prompt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(Structured Context)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7D8F937-C32A-1842-B54C-440C287F1128}"/>
              </a:ext>
            </a:extLst>
          </p:cNvPr>
          <p:cNvSpPr/>
          <p:nvPr/>
        </p:nvSpPr>
        <p:spPr>
          <a:xfrm>
            <a:off x="9839409" y="4936056"/>
            <a:ext cx="1158322" cy="33855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</a:rPr>
              <a:t>Rerankers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4A301CE9-8F47-C54A-9050-1AA1BDB5017E}"/>
              </a:ext>
            </a:extLst>
          </p:cNvPr>
          <p:cNvSpPr/>
          <p:nvPr/>
        </p:nvSpPr>
        <p:spPr>
          <a:xfrm>
            <a:off x="7605370" y="4812159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Best Story Continuation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F08A5311-092C-B643-A789-DF71685752A5}"/>
              </a:ext>
            </a:extLst>
          </p:cNvPr>
          <p:cNvSpPr/>
          <p:nvPr/>
        </p:nvSpPr>
        <p:spPr>
          <a:xfrm>
            <a:off x="9547476" y="5929934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Final Edited Continuation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9BD417D-D4BA-9946-9CEE-8781F30505A5}"/>
              </a:ext>
            </a:extLst>
          </p:cNvPr>
          <p:cNvSpPr/>
          <p:nvPr/>
        </p:nvSpPr>
        <p:spPr>
          <a:xfrm>
            <a:off x="5223122" y="6059684"/>
            <a:ext cx="2061442" cy="337041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Contradicted Facts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0C46415-1DCD-0444-A76D-27AFB305A14F}"/>
              </a:ext>
            </a:extLst>
          </p:cNvPr>
          <p:cNvCxnSpPr>
            <a:cxnSpLocks/>
            <a:stCxn id="64" idx="1"/>
            <a:endCxn id="67" idx="3"/>
          </p:cNvCxnSpPr>
          <p:nvPr/>
        </p:nvCxnSpPr>
        <p:spPr>
          <a:xfrm flipH="1">
            <a:off x="9226670" y="5105333"/>
            <a:ext cx="612739" cy="2351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76B7D69-D2B1-FF4D-B562-7692B3CF2306}"/>
              </a:ext>
            </a:extLst>
          </p:cNvPr>
          <p:cNvCxnSpPr>
            <a:cxnSpLocks/>
            <a:endCxn id="64" idx="0"/>
          </p:cNvCxnSpPr>
          <p:nvPr/>
        </p:nvCxnSpPr>
        <p:spPr>
          <a:xfrm flipH="1">
            <a:off x="10418570" y="4302843"/>
            <a:ext cx="35" cy="63321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A26C766-20BD-EE4A-A4F6-8260DF52B2B1}"/>
              </a:ext>
            </a:extLst>
          </p:cNvPr>
          <p:cNvCxnSpPr>
            <a:cxnSpLocks/>
          </p:cNvCxnSpPr>
          <p:nvPr/>
        </p:nvCxnSpPr>
        <p:spPr>
          <a:xfrm flipH="1">
            <a:off x="4121838" y="4271575"/>
            <a:ext cx="0" cy="199123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EFD832C-58F0-4F40-9755-B12DD9257E7F}"/>
              </a:ext>
            </a:extLst>
          </p:cNvPr>
          <p:cNvSpPr/>
          <p:nvPr/>
        </p:nvSpPr>
        <p:spPr>
          <a:xfrm>
            <a:off x="3625713" y="606548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BD171E98-9B07-B14E-A1E7-3E9B0CE09044}"/>
              </a:ext>
            </a:extLst>
          </p:cNvPr>
          <p:cNvCxnSpPr>
            <a:cxnSpLocks/>
            <a:stCxn id="73" idx="3"/>
            <a:endCxn id="71" idx="1"/>
          </p:cNvCxnSpPr>
          <p:nvPr/>
        </p:nvCxnSpPr>
        <p:spPr>
          <a:xfrm flipV="1">
            <a:off x="7284564" y="6225459"/>
            <a:ext cx="2262912" cy="274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A7C83FE4-5A91-BF44-A1B6-3A556C415CE7}"/>
              </a:ext>
            </a:extLst>
          </p:cNvPr>
          <p:cNvSpPr/>
          <p:nvPr/>
        </p:nvSpPr>
        <p:spPr>
          <a:xfrm>
            <a:off x="7944505" y="6059999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D847095D-A0CC-CC4D-A091-845F2BEECA68}"/>
              </a:ext>
            </a:extLst>
          </p:cNvPr>
          <p:cNvCxnSpPr>
            <a:cxnSpLocks/>
          </p:cNvCxnSpPr>
          <p:nvPr/>
        </p:nvCxnSpPr>
        <p:spPr>
          <a:xfrm>
            <a:off x="8426068" y="5403209"/>
            <a:ext cx="0" cy="65679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A9F3D2C8-E42B-3F4F-8872-BFBD0DFE2CE1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895F4F02-B489-8D4C-B56E-2CF82602D698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14FC84-7E21-EA4E-8A28-6F6F070ABAE9}"/>
              </a:ext>
            </a:extLst>
          </p:cNvPr>
          <p:cNvGrpSpPr/>
          <p:nvPr/>
        </p:nvGrpSpPr>
        <p:grpSpPr>
          <a:xfrm>
            <a:off x="327457" y="3744590"/>
            <a:ext cx="450780" cy="2587671"/>
            <a:chOff x="-348698" y="3477113"/>
            <a:chExt cx="1122996" cy="6007291"/>
          </a:xfrm>
        </p:grpSpPr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E8880641-BE45-A048-A9DC-5CA27410DADB}"/>
                </a:ext>
              </a:extLst>
            </p:cNvPr>
            <p:cNvSpPr/>
            <p:nvPr/>
          </p:nvSpPr>
          <p:spPr>
            <a:xfrm rot="16200000">
              <a:off x="-125291" y="3557810"/>
              <a:ext cx="980286" cy="818892"/>
            </a:xfrm>
            <a:prstGeom prst="downArrow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45C76AC-99CD-1847-BB5B-C606EE8C1B49}"/>
                </a:ext>
              </a:extLst>
            </p:cNvPr>
            <p:cNvSpPr/>
            <p:nvPr/>
          </p:nvSpPr>
          <p:spPr>
            <a:xfrm rot="16200000">
              <a:off x="133588" y="8857588"/>
              <a:ext cx="494352" cy="759279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F0AF145-C134-CF45-9179-068B6A94E5C9}"/>
                </a:ext>
              </a:extLst>
            </p:cNvPr>
            <p:cNvSpPr/>
            <p:nvPr/>
          </p:nvSpPr>
          <p:spPr>
            <a:xfrm>
              <a:off x="-348698" y="3728574"/>
              <a:ext cx="554562" cy="5755828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D2DA6A66-E35D-4344-971A-D8AB9F4FF990}"/>
              </a:ext>
            </a:extLst>
          </p:cNvPr>
          <p:cNvSpPr/>
          <p:nvPr/>
        </p:nvSpPr>
        <p:spPr>
          <a:xfrm>
            <a:off x="9571302" y="3675140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4DAC46A-E076-4944-8155-012085585867}"/>
              </a:ext>
            </a:extLst>
          </p:cNvPr>
          <p:cNvSpPr/>
          <p:nvPr/>
        </p:nvSpPr>
        <p:spPr>
          <a:xfrm>
            <a:off x="9607955" y="3711793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DDFB98B2-EF9C-EB4B-8078-36983C0525C4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F9DA63E-FF30-EA44-8DF6-E3B39E84B954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F11767BE-42E0-DB49-9A0D-CE4995C47E2E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B2A15CF-0F31-0442-BF89-B067F86E3BB5}"/>
              </a:ext>
            </a:extLst>
          </p:cNvPr>
          <p:cNvCxnSpPr>
            <a:cxnSpLocks/>
          </p:cNvCxnSpPr>
          <p:nvPr/>
        </p:nvCxnSpPr>
        <p:spPr>
          <a:xfrm flipH="1" flipV="1">
            <a:off x="4307176" y="5104795"/>
            <a:ext cx="3298194" cy="28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Arc 76">
            <a:extLst>
              <a:ext uri="{FF2B5EF4-FFF2-40B4-BE49-F238E27FC236}">
                <a16:creationId xmlns:a16="http://schemas.microsoft.com/office/drawing/2014/main" id="{8673CB94-FE4B-D746-B870-6B5F6806848E}"/>
              </a:ext>
            </a:extLst>
          </p:cNvPr>
          <p:cNvSpPr/>
          <p:nvPr/>
        </p:nvSpPr>
        <p:spPr>
          <a:xfrm rot="16200000">
            <a:off x="4120140" y="5105957"/>
            <a:ext cx="374073" cy="370676"/>
          </a:xfrm>
          <a:prstGeom prst="arc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74C3E511-8FD2-A444-B9A5-87D9DE97A75C}"/>
              </a:ext>
            </a:extLst>
          </p:cNvPr>
          <p:cNvCxnSpPr>
            <a:cxnSpLocks/>
          </p:cNvCxnSpPr>
          <p:nvPr/>
        </p:nvCxnSpPr>
        <p:spPr>
          <a:xfrm>
            <a:off x="4595882" y="6234005"/>
            <a:ext cx="62724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658A810-A13F-3441-BF73-E087334D52DD}"/>
              </a:ext>
            </a:extLst>
          </p:cNvPr>
          <p:cNvSpPr/>
          <p:nvPr/>
        </p:nvSpPr>
        <p:spPr>
          <a:xfrm>
            <a:off x="193638" y="3375210"/>
            <a:ext cx="11532198" cy="3429000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FC4D761-7F67-7D45-9831-FD0CD42AF969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rgbClr val="EEECED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B97A8BE-5923-014F-AECF-2175F10433F7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Setting                     Characters                    Outline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93ADD77C-080B-A641-97BF-DB9A0F276752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D881E70-6F4C-A046-85FA-4C7965BD947C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79" name="Rounded Rectangle 8">
            <a:extLst>
              <a:ext uri="{FF2B5EF4-FFF2-40B4-BE49-F238E27FC236}">
                <a16:creationId xmlns:a16="http://schemas.microsoft.com/office/drawing/2014/main" id="{AC6E5DA6-FC65-6B45-B62F-3231C8B029DC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</p:spTree>
    <p:extLst>
      <p:ext uri="{BB962C8B-B14F-4D97-AF65-F5344CB8AC3E}">
        <p14:creationId xmlns:p14="http://schemas.microsoft.com/office/powerpoint/2010/main" val="134487123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69218674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E33D75-856F-0C4C-B451-568A1911C1CC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6D1A166-20F7-D147-92C3-74AA0FB0D0DA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7B08A38-2E25-4A4C-BB55-C8FE30A032BB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37566832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6C7F9-3F54-2842-9326-2D483B358744}"/>
              </a:ext>
            </a:extLst>
          </p:cNvPr>
          <p:cNvSpPr txBox="1"/>
          <p:nvPr/>
        </p:nvSpPr>
        <p:spPr>
          <a:xfrm>
            <a:off x="3957498" y="2763691"/>
            <a:ext cx="6538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Setting: The story is set in </a:t>
            </a:r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B5E7B3-3EDF-9944-9CFC-A492B61215EF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039205-E81F-534B-9076-59AE434BB512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0011C4-2185-EE4F-8021-A8AA8AEC3524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25844503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6C7F9-3F54-2842-9326-2D483B358744}"/>
              </a:ext>
            </a:extLst>
          </p:cNvPr>
          <p:cNvSpPr txBox="1"/>
          <p:nvPr/>
        </p:nvSpPr>
        <p:spPr>
          <a:xfrm>
            <a:off x="3957498" y="2763691"/>
            <a:ext cx="6538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Setting: The story is set in 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small town in the US.</a:t>
            </a:r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C280202-C805-014F-B6C0-EB5C2830CFEF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A86FE6F-251D-4F41-8BF4-24854F3CEDC2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FDC91F8-1402-6940-8E50-BA69A9B10C5E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16627603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6C7F9-3F54-2842-9326-2D483B358744}"/>
              </a:ext>
            </a:extLst>
          </p:cNvPr>
          <p:cNvSpPr txBox="1"/>
          <p:nvPr/>
        </p:nvSpPr>
        <p:spPr>
          <a:xfrm>
            <a:off x="3957498" y="2763691"/>
            <a:ext cx="6538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Setting: The story is set in 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small town in the US.</a:t>
            </a:r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B9614B-D692-CB4E-A546-00EFACF4AF0C}"/>
              </a:ext>
            </a:extLst>
          </p:cNvPr>
          <p:cNvSpPr txBox="1"/>
          <p:nvPr/>
        </p:nvSpPr>
        <p:spPr>
          <a:xfrm>
            <a:off x="3968835" y="3625021"/>
            <a:ext cx="6726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endParaRPr lang="en-US" dirty="0">
              <a:solidFill>
                <a:srgbClr val="4371C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9052D0-1F37-5A4E-BE2D-BC5224168B44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612E19-6F50-1741-ACD3-B5EFA7F31752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E653270-4D0E-FE43-8D56-D25FCFA0CC52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102816523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6C7F9-3F54-2842-9326-2D483B358744}"/>
              </a:ext>
            </a:extLst>
          </p:cNvPr>
          <p:cNvSpPr txBox="1"/>
          <p:nvPr/>
        </p:nvSpPr>
        <p:spPr>
          <a:xfrm>
            <a:off x="3957498" y="2763691"/>
            <a:ext cx="6538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Setting: The story is set in 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small town in the US.</a:t>
            </a:r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B9614B-D692-CB4E-A546-00EFACF4AF0C}"/>
              </a:ext>
            </a:extLst>
          </p:cNvPr>
          <p:cNvSpPr txBox="1"/>
          <p:nvPr/>
        </p:nvSpPr>
        <p:spPr>
          <a:xfrm>
            <a:off x="3968835" y="3625021"/>
            <a:ext cx="6726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 Jensen</a:t>
            </a:r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21ED55-E6B6-634C-A5A8-62A3662CEBC4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B999648-D4E9-E143-903E-9F6229E9F4B6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97943B-0EFD-E34F-B9D4-91ACFA193164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3477415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Story (2000+ Words)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D7F6AB-E3B3-2E45-B942-41ADB7197045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83B87A0-E357-4841-80C1-6A1D3DC3E361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Round Same Side Corner Rectangle 16">
            <a:extLst>
              <a:ext uri="{FF2B5EF4-FFF2-40B4-BE49-F238E27FC236}">
                <a16:creationId xmlns:a16="http://schemas.microsoft.com/office/drawing/2014/main" id="{C8B05356-6253-EF4A-A0BF-C1B8895107FF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002E3F-3DFE-5041-B242-B8D2CDE5EE51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AE2E19-C662-274D-B978-78075434E392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08681519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6C7F9-3F54-2842-9326-2D483B358744}"/>
              </a:ext>
            </a:extLst>
          </p:cNvPr>
          <p:cNvSpPr txBox="1"/>
          <p:nvPr/>
        </p:nvSpPr>
        <p:spPr>
          <a:xfrm>
            <a:off x="3957498" y="2763691"/>
            <a:ext cx="6538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Setting: The story is set in 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small town in the US.</a:t>
            </a:r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B9614B-D692-CB4E-A546-00EFACF4AF0C}"/>
              </a:ext>
            </a:extLst>
          </p:cNvPr>
          <p:cNvSpPr txBox="1"/>
          <p:nvPr/>
        </p:nvSpPr>
        <p:spPr>
          <a:xfrm>
            <a:off x="3968835" y="3625021"/>
            <a:ext cx="6726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 Jensen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endParaRPr lang="en-US" dirty="0">
              <a:solidFill>
                <a:srgbClr val="4371C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6A61BA-1C69-B24A-A13B-E8A9419C0AFE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923AD4-928D-2C46-A897-EF6327EA6D9E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07EFE1-71AA-2E4E-80B4-36B8980CBBDD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399398091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6C7F9-3F54-2842-9326-2D483B358744}"/>
              </a:ext>
            </a:extLst>
          </p:cNvPr>
          <p:cNvSpPr txBox="1"/>
          <p:nvPr/>
        </p:nvSpPr>
        <p:spPr>
          <a:xfrm>
            <a:off x="3957498" y="2763691"/>
            <a:ext cx="6538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Setting: The story is set in 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small town in the US.</a:t>
            </a:r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B9614B-D692-CB4E-A546-00EFACF4AF0C}"/>
              </a:ext>
            </a:extLst>
          </p:cNvPr>
          <p:cNvSpPr txBox="1"/>
          <p:nvPr/>
        </p:nvSpPr>
        <p:spPr>
          <a:xfrm>
            <a:off x="3968835" y="3625021"/>
            <a:ext cx="6726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 Jensen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22-year-old woman.</a:t>
            </a:r>
          </a:p>
          <a:p>
            <a:endParaRPr lang="en-US" dirty="0">
              <a:solidFill>
                <a:srgbClr val="4371C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38EE4D-FC96-9043-9C68-9C9D789C5F2B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3CB3852-704C-1441-857F-C6C1944FD07A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B0C6B7-0D6D-CB49-B70F-F583A2F2E842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127721401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6C7F9-3F54-2842-9326-2D483B358744}"/>
              </a:ext>
            </a:extLst>
          </p:cNvPr>
          <p:cNvSpPr txBox="1"/>
          <p:nvPr/>
        </p:nvSpPr>
        <p:spPr>
          <a:xfrm>
            <a:off x="3957498" y="2763691"/>
            <a:ext cx="6538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Setting: The story is set in 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small town in the US.</a:t>
            </a:r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B9614B-D692-CB4E-A546-00EFACF4AF0C}"/>
              </a:ext>
            </a:extLst>
          </p:cNvPr>
          <p:cNvSpPr txBox="1"/>
          <p:nvPr/>
        </p:nvSpPr>
        <p:spPr>
          <a:xfrm>
            <a:off x="3968835" y="3625021"/>
            <a:ext cx="67269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 Jensen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22-year-old woman.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2.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Peyton Turner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Sarah’s aunt. </a:t>
            </a:r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9D011E-9F68-3349-AB1E-270DDBFF46E9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C6B79A-7F28-CF4B-B964-18C4FA627F9F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B13782-2CE7-CD47-94D4-27B698DB1B58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42214103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6C7F9-3F54-2842-9326-2D483B358744}"/>
              </a:ext>
            </a:extLst>
          </p:cNvPr>
          <p:cNvSpPr txBox="1"/>
          <p:nvPr/>
        </p:nvSpPr>
        <p:spPr>
          <a:xfrm>
            <a:off x="3957498" y="2763691"/>
            <a:ext cx="6538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Setting: The story is set in 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small town in the US.</a:t>
            </a:r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B9614B-D692-CB4E-A546-00EFACF4AF0C}"/>
              </a:ext>
            </a:extLst>
          </p:cNvPr>
          <p:cNvSpPr txBox="1"/>
          <p:nvPr/>
        </p:nvSpPr>
        <p:spPr>
          <a:xfrm>
            <a:off x="3968835" y="3625021"/>
            <a:ext cx="67269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 Jensen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22-year-old woman.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2.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Peyton Turner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Sarah’s aunt. </a:t>
            </a:r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768F297-EF70-BF4C-A59E-5D9F2553F8E0}"/>
              </a:ext>
            </a:extLst>
          </p:cNvPr>
          <p:cNvSpPr txBox="1"/>
          <p:nvPr/>
        </p:nvSpPr>
        <p:spPr>
          <a:xfrm>
            <a:off x="3976081" y="5037263"/>
            <a:ext cx="6999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57200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Outline the main plot points of the story.</a:t>
            </a:r>
          </a:p>
          <a:p>
            <a:pPr marL="0"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</a:t>
            </a:r>
            <a:endParaRPr lang="en-US" dirty="0">
              <a:solidFill>
                <a:srgbClr val="4371C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EE7267-4142-7642-B655-DFE1EC78A30C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BC80C2-46BF-7C49-8665-971B62476FB4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1D88D3E-0DF0-6843-9487-4E0B0513B02D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57345174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FC7-AE62-A341-9AD4-16A2FE14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Module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5BFD81-8C3A-DC47-8F59-B72C242F5C2B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F1B90-0D8A-184E-88E5-33819AC2E818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92E22FE7-EF7A-B44B-BC30-87EBDFA0D6DE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9342E5-2D91-E44E-96D9-07D095123598}"/>
              </a:ext>
            </a:extLst>
          </p:cNvPr>
          <p:cNvSpPr/>
          <p:nvPr/>
        </p:nvSpPr>
        <p:spPr>
          <a:xfrm>
            <a:off x="1216771" y="2537402"/>
            <a:ext cx="9758457" cy="3893961"/>
          </a:xfrm>
          <a:prstGeom prst="roundRect">
            <a:avLst>
              <a:gd name="adj" fmla="val 2723"/>
            </a:avLst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2D50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C1354F55-56E2-1345-8756-9B8B07500C4E}"/>
              </a:ext>
            </a:extLst>
          </p:cNvPr>
          <p:cNvSpPr/>
          <p:nvPr/>
        </p:nvSpPr>
        <p:spPr>
          <a:xfrm rot="16200000">
            <a:off x="-249073" y="4003248"/>
            <a:ext cx="3893960" cy="962269"/>
          </a:xfrm>
          <a:custGeom>
            <a:avLst/>
            <a:gdLst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6654 w 6136654"/>
              <a:gd name="connsiteY4" fmla="*/ 801888 h 962269"/>
              <a:gd name="connsiteX5" fmla="*/ 5976273 w 6136654"/>
              <a:gd name="connsiteY5" fmla="*/ 962269 h 962269"/>
              <a:gd name="connsiteX6" fmla="*/ 160381 w 6136654"/>
              <a:gd name="connsiteY6" fmla="*/ 962269 h 962269"/>
              <a:gd name="connsiteX7" fmla="*/ 0 w 6136654"/>
              <a:gd name="connsiteY7" fmla="*/ 801888 h 962269"/>
              <a:gd name="connsiteX8" fmla="*/ 0 w 6136654"/>
              <a:gd name="connsiteY8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5976273 w 6136654"/>
              <a:gd name="connsiteY4" fmla="*/ 962269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0 w 6136654"/>
              <a:gd name="connsiteY0" fmla="*/ 160381 h 962272"/>
              <a:gd name="connsiteX1" fmla="*/ 160381 w 6136654"/>
              <a:gd name="connsiteY1" fmla="*/ 0 h 962272"/>
              <a:gd name="connsiteX2" fmla="*/ 5976273 w 6136654"/>
              <a:gd name="connsiteY2" fmla="*/ 0 h 962272"/>
              <a:gd name="connsiteX3" fmla="*/ 6136654 w 6136654"/>
              <a:gd name="connsiteY3" fmla="*/ 160381 h 962272"/>
              <a:gd name="connsiteX4" fmla="*/ 6131253 w 6136654"/>
              <a:gd name="connsiteY4" fmla="*/ 962272 h 962272"/>
              <a:gd name="connsiteX5" fmla="*/ 160381 w 6136654"/>
              <a:gd name="connsiteY5" fmla="*/ 962269 h 962272"/>
              <a:gd name="connsiteX6" fmla="*/ 0 w 6136654"/>
              <a:gd name="connsiteY6" fmla="*/ 801888 h 962272"/>
              <a:gd name="connsiteX7" fmla="*/ 0 w 6136654"/>
              <a:gd name="connsiteY7" fmla="*/ 160381 h 962272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0381 w 6136654"/>
              <a:gd name="connsiteY5" fmla="*/ 962269 h 962269"/>
              <a:gd name="connsiteX6" fmla="*/ 0 w 6136654"/>
              <a:gd name="connsiteY6" fmla="*/ 801888 h 962269"/>
              <a:gd name="connsiteX7" fmla="*/ 0 w 6136654"/>
              <a:gd name="connsiteY7" fmla="*/ 160381 h 962269"/>
              <a:gd name="connsiteX0" fmla="*/ 339682 w 6476336"/>
              <a:gd name="connsiteY0" fmla="*/ 160381 h 962269"/>
              <a:gd name="connsiteX1" fmla="*/ 500063 w 6476336"/>
              <a:gd name="connsiteY1" fmla="*/ 0 h 962269"/>
              <a:gd name="connsiteX2" fmla="*/ 6315955 w 6476336"/>
              <a:gd name="connsiteY2" fmla="*/ 0 h 962269"/>
              <a:gd name="connsiteX3" fmla="*/ 6476336 w 6476336"/>
              <a:gd name="connsiteY3" fmla="*/ 160381 h 962269"/>
              <a:gd name="connsiteX4" fmla="*/ 6474110 w 6476336"/>
              <a:gd name="connsiteY4" fmla="*/ 959097 h 962269"/>
              <a:gd name="connsiteX5" fmla="*/ 500063 w 6476336"/>
              <a:gd name="connsiteY5" fmla="*/ 962269 h 962269"/>
              <a:gd name="connsiteX6" fmla="*/ 339682 w 6476336"/>
              <a:gd name="connsiteY6" fmla="*/ 160381 h 962269"/>
              <a:gd name="connsiteX0" fmla="*/ 453196 w 6589850"/>
              <a:gd name="connsiteY0" fmla="*/ 160381 h 962269"/>
              <a:gd name="connsiteX1" fmla="*/ 613577 w 6589850"/>
              <a:gd name="connsiteY1" fmla="*/ 0 h 962269"/>
              <a:gd name="connsiteX2" fmla="*/ 6429469 w 6589850"/>
              <a:gd name="connsiteY2" fmla="*/ 0 h 962269"/>
              <a:gd name="connsiteX3" fmla="*/ 6589850 w 6589850"/>
              <a:gd name="connsiteY3" fmla="*/ 160381 h 962269"/>
              <a:gd name="connsiteX4" fmla="*/ 6587624 w 6589850"/>
              <a:gd name="connsiteY4" fmla="*/ 959097 h 962269"/>
              <a:gd name="connsiteX5" fmla="*/ 454824 w 6589850"/>
              <a:gd name="connsiteY5" fmla="*/ 962269 h 962269"/>
              <a:gd name="connsiteX6" fmla="*/ 453196 w 6589850"/>
              <a:gd name="connsiteY6" fmla="*/ 160381 h 962269"/>
              <a:gd name="connsiteX0" fmla="*/ 0 w 6136654"/>
              <a:gd name="connsiteY0" fmla="*/ 160381 h 962269"/>
              <a:gd name="connsiteX1" fmla="*/ 160381 w 6136654"/>
              <a:gd name="connsiteY1" fmla="*/ 0 h 962269"/>
              <a:gd name="connsiteX2" fmla="*/ 5976273 w 6136654"/>
              <a:gd name="connsiteY2" fmla="*/ 0 h 962269"/>
              <a:gd name="connsiteX3" fmla="*/ 6136654 w 6136654"/>
              <a:gd name="connsiteY3" fmla="*/ 160381 h 962269"/>
              <a:gd name="connsiteX4" fmla="*/ 6134428 w 6136654"/>
              <a:gd name="connsiteY4" fmla="*/ 959097 h 962269"/>
              <a:gd name="connsiteX5" fmla="*/ 1628 w 6136654"/>
              <a:gd name="connsiteY5" fmla="*/ 962269 h 962269"/>
              <a:gd name="connsiteX6" fmla="*/ 0 w 6136654"/>
              <a:gd name="connsiteY6" fmla="*/ 160381 h 96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6654" h="962269">
                <a:moveTo>
                  <a:pt x="0" y="160381"/>
                </a:moveTo>
                <a:cubicBezTo>
                  <a:pt x="0" y="71805"/>
                  <a:pt x="71805" y="0"/>
                  <a:pt x="160381" y="0"/>
                </a:cubicBezTo>
                <a:lnTo>
                  <a:pt x="5976273" y="0"/>
                </a:lnTo>
                <a:cubicBezTo>
                  <a:pt x="6064849" y="0"/>
                  <a:pt x="6136654" y="71805"/>
                  <a:pt x="6136654" y="160381"/>
                </a:cubicBezTo>
                <a:cubicBezTo>
                  <a:pt x="6134854" y="427678"/>
                  <a:pt x="6136228" y="691800"/>
                  <a:pt x="6134428" y="959097"/>
                </a:cubicBezTo>
                <a:lnTo>
                  <a:pt x="1628" y="962269"/>
                </a:lnTo>
                <a:cubicBezTo>
                  <a:pt x="1570" y="340200"/>
                  <a:pt x="0" y="320759"/>
                  <a:pt x="0" y="160381"/>
                </a:cubicBezTo>
                <a:close/>
              </a:path>
            </a:pathLst>
          </a:custGeom>
          <a:solidFill>
            <a:srgbClr val="4371C5"/>
          </a:solidFill>
          <a:ln w="38100">
            <a:solidFill>
              <a:srgbClr val="2E5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Plan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FE20FA-4109-6F45-8F14-7AD6D0AEEFEF}"/>
              </a:ext>
            </a:extLst>
          </p:cNvPr>
          <p:cNvSpPr/>
          <p:nvPr/>
        </p:nvSpPr>
        <p:spPr>
          <a:xfrm>
            <a:off x="2367838" y="2743116"/>
            <a:ext cx="8428345" cy="666957"/>
          </a:xfrm>
          <a:prstGeom prst="roundRect">
            <a:avLst>
              <a:gd name="adj" fmla="val 2309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C6C7F9-3F54-2842-9326-2D483B358744}"/>
              </a:ext>
            </a:extLst>
          </p:cNvPr>
          <p:cNvSpPr txBox="1"/>
          <p:nvPr/>
        </p:nvSpPr>
        <p:spPr>
          <a:xfrm>
            <a:off x="3957498" y="2763691"/>
            <a:ext cx="6538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Setting: The story is set in 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small town in the US.</a:t>
            </a:r>
          </a:p>
        </p:txBody>
      </p:sp>
      <p:sp>
        <p:nvSpPr>
          <p:cNvPr id="31" name="Rounded Rectangle 17">
            <a:extLst>
              <a:ext uri="{FF2B5EF4-FFF2-40B4-BE49-F238E27FC236}">
                <a16:creationId xmlns:a16="http://schemas.microsoft.com/office/drawing/2014/main" id="{FA584FB1-58AC-DF4A-B3CD-8AF7E7BB4A81}"/>
              </a:ext>
            </a:extLst>
          </p:cNvPr>
          <p:cNvSpPr/>
          <p:nvPr/>
        </p:nvSpPr>
        <p:spPr>
          <a:xfrm>
            <a:off x="2367887" y="2743065"/>
            <a:ext cx="1542329" cy="666958"/>
          </a:xfrm>
          <a:custGeom>
            <a:avLst/>
            <a:gdLst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388302 w 1542329"/>
              <a:gd name="connsiteY2" fmla="*/ 0 h 666958"/>
              <a:gd name="connsiteX3" fmla="*/ 1542329 w 1542329"/>
              <a:gd name="connsiteY3" fmla="*/ 154027 h 666958"/>
              <a:gd name="connsiteX4" fmla="*/ 1542329 w 1542329"/>
              <a:gd name="connsiteY4" fmla="*/ 512931 h 666958"/>
              <a:gd name="connsiteX5" fmla="*/ 1388302 w 1542329"/>
              <a:gd name="connsiteY5" fmla="*/ 666958 h 666958"/>
              <a:gd name="connsiteX6" fmla="*/ 154027 w 1542329"/>
              <a:gd name="connsiteY6" fmla="*/ 666958 h 666958"/>
              <a:gd name="connsiteX7" fmla="*/ 0 w 1542329"/>
              <a:gd name="connsiteY7" fmla="*/ 512931 h 666958"/>
              <a:gd name="connsiteX8" fmla="*/ 0 w 1542329"/>
              <a:gd name="connsiteY8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540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388302 w 1542329"/>
              <a:gd name="connsiteY4" fmla="*/ 666958 h 666958"/>
              <a:gd name="connsiteX5" fmla="*/ 154027 w 1542329"/>
              <a:gd name="connsiteY5" fmla="*/ 666958 h 666958"/>
              <a:gd name="connsiteX6" fmla="*/ 0 w 1542329"/>
              <a:gd name="connsiteY6" fmla="*/ 512931 h 666958"/>
              <a:gd name="connsiteX7" fmla="*/ 0 w 1542329"/>
              <a:gd name="connsiteY7" fmla="*/ 154027 h 666958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512931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  <a:gd name="connsiteX0" fmla="*/ 0 w 1542329"/>
              <a:gd name="connsiteY0" fmla="*/ 154027 h 712716"/>
              <a:gd name="connsiteX1" fmla="*/ 154027 w 1542329"/>
              <a:gd name="connsiteY1" fmla="*/ 0 h 712716"/>
              <a:gd name="connsiteX2" fmla="*/ 1542329 w 1542329"/>
              <a:gd name="connsiteY2" fmla="*/ 1627 h 712716"/>
              <a:gd name="connsiteX3" fmla="*/ 1542329 w 1542329"/>
              <a:gd name="connsiteY3" fmla="*/ 662156 h 712716"/>
              <a:gd name="connsiteX4" fmla="*/ 154027 w 1542329"/>
              <a:gd name="connsiteY4" fmla="*/ 666958 h 712716"/>
              <a:gd name="connsiteX5" fmla="*/ 0 w 1542329"/>
              <a:gd name="connsiteY5" fmla="*/ 512931 h 712716"/>
              <a:gd name="connsiteX6" fmla="*/ 0 w 1542329"/>
              <a:gd name="connsiteY6" fmla="*/ 154027 h 712716"/>
              <a:gd name="connsiteX0" fmla="*/ 0 w 1542329"/>
              <a:gd name="connsiteY0" fmla="*/ 154027 h 666958"/>
              <a:gd name="connsiteX1" fmla="*/ 154027 w 1542329"/>
              <a:gd name="connsiteY1" fmla="*/ 0 h 666958"/>
              <a:gd name="connsiteX2" fmla="*/ 1542329 w 1542329"/>
              <a:gd name="connsiteY2" fmla="*/ 1627 h 666958"/>
              <a:gd name="connsiteX3" fmla="*/ 1542329 w 1542329"/>
              <a:gd name="connsiteY3" fmla="*/ 662156 h 666958"/>
              <a:gd name="connsiteX4" fmla="*/ 154027 w 1542329"/>
              <a:gd name="connsiteY4" fmla="*/ 666958 h 666958"/>
              <a:gd name="connsiteX5" fmla="*/ 0 w 1542329"/>
              <a:gd name="connsiteY5" fmla="*/ 512931 h 666958"/>
              <a:gd name="connsiteX6" fmla="*/ 0 w 1542329"/>
              <a:gd name="connsiteY6" fmla="*/ 154027 h 66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666958">
                <a:moveTo>
                  <a:pt x="0" y="154027"/>
                </a:moveTo>
                <a:cubicBezTo>
                  <a:pt x="0" y="68960"/>
                  <a:pt x="68960" y="0"/>
                  <a:pt x="154027" y="0"/>
                </a:cubicBezTo>
                <a:lnTo>
                  <a:pt x="1542329" y="1627"/>
                </a:lnTo>
                <a:lnTo>
                  <a:pt x="1542329" y="662156"/>
                </a:lnTo>
                <a:lnTo>
                  <a:pt x="154027" y="666958"/>
                </a:lnTo>
                <a:cubicBezTo>
                  <a:pt x="68960" y="666958"/>
                  <a:pt x="0" y="597998"/>
                  <a:pt x="0" y="512931"/>
                </a:cubicBezTo>
                <a:lnTo>
                  <a:pt x="0" y="15402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Setting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AC5F404-E3DB-264C-A831-65F0D545D704}"/>
              </a:ext>
            </a:extLst>
          </p:cNvPr>
          <p:cNvSpPr/>
          <p:nvPr/>
        </p:nvSpPr>
        <p:spPr>
          <a:xfrm>
            <a:off x="2367838" y="3601411"/>
            <a:ext cx="8428345" cy="1223941"/>
          </a:xfrm>
          <a:prstGeom prst="roundRect">
            <a:avLst>
              <a:gd name="adj" fmla="val 14784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B9614B-D692-CB4E-A546-00EFACF4AF0C}"/>
              </a:ext>
            </a:extLst>
          </p:cNvPr>
          <p:cNvSpPr txBox="1"/>
          <p:nvPr/>
        </p:nvSpPr>
        <p:spPr>
          <a:xfrm>
            <a:off x="3968835" y="3625021"/>
            <a:ext cx="67269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 Jensen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22-year-old woman.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2. Character Portrait: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Peyton Turner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Sarah’s aunt. </a:t>
            </a:r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F995BE05-BCA6-A34B-9D5E-8F5EF42E55C3}"/>
              </a:ext>
            </a:extLst>
          </p:cNvPr>
          <p:cNvSpPr/>
          <p:nvPr/>
        </p:nvSpPr>
        <p:spPr>
          <a:xfrm>
            <a:off x="2367887" y="3601360"/>
            <a:ext cx="1542329" cy="1224468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Characters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9FA4CA-C98C-3045-ACFD-E8B00B9FCFA5}"/>
              </a:ext>
            </a:extLst>
          </p:cNvPr>
          <p:cNvSpPr/>
          <p:nvPr/>
        </p:nvSpPr>
        <p:spPr>
          <a:xfrm>
            <a:off x="2367839" y="5006106"/>
            <a:ext cx="8428344" cy="1231486"/>
          </a:xfrm>
          <a:prstGeom prst="roundRect">
            <a:avLst>
              <a:gd name="adj" fmla="val 16013"/>
            </a:avLst>
          </a:prstGeom>
          <a:solidFill>
            <a:schemeClr val="bg1"/>
          </a:solidFill>
          <a:ln w="38100">
            <a:solidFill>
              <a:srgbClr val="4371C5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768F297-EF70-BF4C-A59E-5D9F2553F8E0}"/>
              </a:ext>
            </a:extLst>
          </p:cNvPr>
          <p:cNvSpPr txBox="1"/>
          <p:nvPr/>
        </p:nvSpPr>
        <p:spPr>
          <a:xfrm>
            <a:off x="3976081" y="5037263"/>
            <a:ext cx="6999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57200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Outline the main plot points of the story.</a:t>
            </a:r>
          </a:p>
          <a:p>
            <a:pPr marL="0"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</a:t>
            </a:r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Sarah learns that she is a millionaire.</a:t>
            </a:r>
          </a:p>
          <a:p>
            <a:pPr marL="0" lvl="1"/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2. Sarah enjoys her new life of luxury.</a:t>
            </a:r>
          </a:p>
          <a:p>
            <a:pPr marL="0" lvl="1"/>
            <a:r>
              <a:rPr lang="en-US" dirty="0">
                <a:solidFill>
                  <a:srgbClr val="4371C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3. Sarah feels guilt over her new-found fortune.</a:t>
            </a:r>
          </a:p>
        </p:txBody>
      </p:sp>
      <p:sp>
        <p:nvSpPr>
          <p:cNvPr id="38" name="Rounded Rectangle 21">
            <a:extLst>
              <a:ext uri="{FF2B5EF4-FFF2-40B4-BE49-F238E27FC236}">
                <a16:creationId xmlns:a16="http://schemas.microsoft.com/office/drawing/2014/main" id="{F490AD20-62EB-C440-913D-DC3346E6E12D}"/>
              </a:ext>
            </a:extLst>
          </p:cNvPr>
          <p:cNvSpPr/>
          <p:nvPr/>
        </p:nvSpPr>
        <p:spPr>
          <a:xfrm>
            <a:off x="2367838" y="5005506"/>
            <a:ext cx="1542329" cy="1231486"/>
          </a:xfrm>
          <a:custGeom>
            <a:avLst/>
            <a:gdLst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353291 w 1542329"/>
              <a:gd name="connsiteY2" fmla="*/ 0 h 1223943"/>
              <a:gd name="connsiteX3" fmla="*/ 1542329 w 1542329"/>
              <a:gd name="connsiteY3" fmla="*/ 189038 h 1223943"/>
              <a:gd name="connsiteX4" fmla="*/ 1542329 w 1542329"/>
              <a:gd name="connsiteY4" fmla="*/ 1034905 h 1223943"/>
              <a:gd name="connsiteX5" fmla="*/ 1353291 w 1542329"/>
              <a:gd name="connsiteY5" fmla="*/ 1223943 h 1223943"/>
              <a:gd name="connsiteX6" fmla="*/ 189038 w 1542329"/>
              <a:gd name="connsiteY6" fmla="*/ 1223943 h 1223943"/>
              <a:gd name="connsiteX7" fmla="*/ 0 w 1542329"/>
              <a:gd name="connsiteY7" fmla="*/ 1034905 h 1223943"/>
              <a:gd name="connsiteX8" fmla="*/ 0 w 1542329"/>
              <a:gd name="connsiteY8" fmla="*/ 189038 h 1223943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89038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90500 h 1225405"/>
              <a:gd name="connsiteX1" fmla="*/ 189038 w 1542329"/>
              <a:gd name="connsiteY1" fmla="*/ 1462 h 1225405"/>
              <a:gd name="connsiteX2" fmla="*/ 1542329 w 1542329"/>
              <a:gd name="connsiteY2" fmla="*/ 0 h 1225405"/>
              <a:gd name="connsiteX3" fmla="*/ 1542329 w 1542329"/>
              <a:gd name="connsiteY3" fmla="*/ 1036367 h 1225405"/>
              <a:gd name="connsiteX4" fmla="*/ 1353291 w 1542329"/>
              <a:gd name="connsiteY4" fmla="*/ 1225405 h 1225405"/>
              <a:gd name="connsiteX5" fmla="*/ 189038 w 1542329"/>
              <a:gd name="connsiteY5" fmla="*/ 1225405 h 1225405"/>
              <a:gd name="connsiteX6" fmla="*/ 0 w 1542329"/>
              <a:gd name="connsiteY6" fmla="*/ 1036367 h 1225405"/>
              <a:gd name="connsiteX7" fmla="*/ 0 w 1542329"/>
              <a:gd name="connsiteY7" fmla="*/ 190500 h 122540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034905 h 1223943"/>
              <a:gd name="connsiteX4" fmla="*/ 1353291 w 1542329"/>
              <a:gd name="connsiteY4" fmla="*/ 1223943 h 1223943"/>
              <a:gd name="connsiteX5" fmla="*/ 189038 w 1542329"/>
              <a:gd name="connsiteY5" fmla="*/ 1223943 h 1223943"/>
              <a:gd name="connsiteX6" fmla="*/ 0 w 1542329"/>
              <a:gd name="connsiteY6" fmla="*/ 1034905 h 1223943"/>
              <a:gd name="connsiteX7" fmla="*/ 0 w 1542329"/>
              <a:gd name="connsiteY7" fmla="*/ 189038 h 1223943"/>
              <a:gd name="connsiteX0" fmla="*/ 0 w 1542329"/>
              <a:gd name="connsiteY0" fmla="*/ 189038 h 1224175"/>
              <a:gd name="connsiteX1" fmla="*/ 189038 w 1542329"/>
              <a:gd name="connsiteY1" fmla="*/ 0 h 1224175"/>
              <a:gd name="connsiteX2" fmla="*/ 1542329 w 1542329"/>
              <a:gd name="connsiteY2" fmla="*/ 1713 h 1224175"/>
              <a:gd name="connsiteX3" fmla="*/ 1542329 w 1542329"/>
              <a:gd name="connsiteY3" fmla="*/ 1034905 h 1224175"/>
              <a:gd name="connsiteX4" fmla="*/ 189038 w 1542329"/>
              <a:gd name="connsiteY4" fmla="*/ 1223943 h 1224175"/>
              <a:gd name="connsiteX5" fmla="*/ 0 w 1542329"/>
              <a:gd name="connsiteY5" fmla="*/ 1034905 h 1224175"/>
              <a:gd name="connsiteX6" fmla="*/ 0 w 1542329"/>
              <a:gd name="connsiteY6" fmla="*/ 189038 h 1224175"/>
              <a:gd name="connsiteX0" fmla="*/ 0 w 1542329"/>
              <a:gd name="connsiteY0" fmla="*/ 189038 h 1310875"/>
              <a:gd name="connsiteX1" fmla="*/ 189038 w 1542329"/>
              <a:gd name="connsiteY1" fmla="*/ 0 h 1310875"/>
              <a:gd name="connsiteX2" fmla="*/ 1542329 w 1542329"/>
              <a:gd name="connsiteY2" fmla="*/ 1713 h 1310875"/>
              <a:gd name="connsiteX3" fmla="*/ 1542329 w 1542329"/>
              <a:gd name="connsiteY3" fmla="*/ 1219055 h 1310875"/>
              <a:gd name="connsiteX4" fmla="*/ 189038 w 1542329"/>
              <a:gd name="connsiteY4" fmla="*/ 1223943 h 1310875"/>
              <a:gd name="connsiteX5" fmla="*/ 0 w 1542329"/>
              <a:gd name="connsiteY5" fmla="*/ 1034905 h 1310875"/>
              <a:gd name="connsiteX6" fmla="*/ 0 w 1542329"/>
              <a:gd name="connsiteY6" fmla="*/ 189038 h 1310875"/>
              <a:gd name="connsiteX0" fmla="*/ 0 w 1542329"/>
              <a:gd name="connsiteY0" fmla="*/ 189038 h 1223943"/>
              <a:gd name="connsiteX1" fmla="*/ 189038 w 1542329"/>
              <a:gd name="connsiteY1" fmla="*/ 0 h 1223943"/>
              <a:gd name="connsiteX2" fmla="*/ 1542329 w 1542329"/>
              <a:gd name="connsiteY2" fmla="*/ 1713 h 1223943"/>
              <a:gd name="connsiteX3" fmla="*/ 1542329 w 1542329"/>
              <a:gd name="connsiteY3" fmla="*/ 1219055 h 1223943"/>
              <a:gd name="connsiteX4" fmla="*/ 189038 w 1542329"/>
              <a:gd name="connsiteY4" fmla="*/ 1223943 h 1223943"/>
              <a:gd name="connsiteX5" fmla="*/ 0 w 1542329"/>
              <a:gd name="connsiteY5" fmla="*/ 1034905 h 1223943"/>
              <a:gd name="connsiteX6" fmla="*/ 0 w 1542329"/>
              <a:gd name="connsiteY6" fmla="*/ 189038 h 1223943"/>
              <a:gd name="connsiteX0" fmla="*/ 0 w 1542329"/>
              <a:gd name="connsiteY0" fmla="*/ 189038 h 1224468"/>
              <a:gd name="connsiteX1" fmla="*/ 189038 w 1542329"/>
              <a:gd name="connsiteY1" fmla="*/ 0 h 1224468"/>
              <a:gd name="connsiteX2" fmla="*/ 1542329 w 1542329"/>
              <a:gd name="connsiteY2" fmla="*/ 1713 h 1224468"/>
              <a:gd name="connsiteX3" fmla="*/ 1542329 w 1542329"/>
              <a:gd name="connsiteY3" fmla="*/ 1222230 h 1224468"/>
              <a:gd name="connsiteX4" fmla="*/ 189038 w 1542329"/>
              <a:gd name="connsiteY4" fmla="*/ 1223943 h 1224468"/>
              <a:gd name="connsiteX5" fmla="*/ 0 w 1542329"/>
              <a:gd name="connsiteY5" fmla="*/ 1034905 h 1224468"/>
              <a:gd name="connsiteX6" fmla="*/ 0 w 1542329"/>
              <a:gd name="connsiteY6" fmla="*/ 189038 h 1224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1224468">
                <a:moveTo>
                  <a:pt x="0" y="189038"/>
                </a:moveTo>
                <a:cubicBezTo>
                  <a:pt x="0" y="84635"/>
                  <a:pt x="84635" y="0"/>
                  <a:pt x="189038" y="0"/>
                </a:cubicBezTo>
                <a:lnTo>
                  <a:pt x="1542329" y="1713"/>
                </a:lnTo>
                <a:lnTo>
                  <a:pt x="1542329" y="1222230"/>
                </a:lnTo>
                <a:cubicBezTo>
                  <a:pt x="1310431" y="1225910"/>
                  <a:pt x="446093" y="1223943"/>
                  <a:pt x="189038" y="1223943"/>
                </a:cubicBezTo>
                <a:cubicBezTo>
                  <a:pt x="84635" y="1223943"/>
                  <a:pt x="0" y="1139308"/>
                  <a:pt x="0" y="1034905"/>
                </a:cubicBezTo>
                <a:lnTo>
                  <a:pt x="0" y="1890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4371C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4371C5"/>
                </a:solidFill>
              </a:rPr>
              <a:t>Outline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1994256-B6CD-B244-848E-9DE59AA3A806}"/>
              </a:ext>
            </a:extLst>
          </p:cNvPr>
          <p:cNvSpPr/>
          <p:nvPr/>
        </p:nvSpPr>
        <p:spPr>
          <a:xfrm>
            <a:off x="9900906" y="2681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4D5BDD2-04F2-D246-B42F-D0087B0803C6}"/>
              </a:ext>
            </a:extLst>
          </p:cNvPr>
          <p:cNvSpPr/>
          <p:nvPr/>
        </p:nvSpPr>
        <p:spPr>
          <a:xfrm>
            <a:off x="9900906" y="35316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96921D4-37F5-A04B-B34D-2A6CA4B1ED49}"/>
              </a:ext>
            </a:extLst>
          </p:cNvPr>
          <p:cNvSpPr/>
          <p:nvPr/>
        </p:nvSpPr>
        <p:spPr>
          <a:xfrm>
            <a:off x="9900906" y="492020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401333057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D7E-397E-3B4C-AFBD-4BA3B4D0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Ablation: No Plan Module</a:t>
            </a:r>
          </a:p>
        </p:txBody>
      </p:sp>
    </p:spTree>
    <p:extLst>
      <p:ext uri="{BB962C8B-B14F-4D97-AF65-F5344CB8AC3E}">
        <p14:creationId xmlns:p14="http://schemas.microsoft.com/office/powerpoint/2010/main" val="110154919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D7E-397E-3B4C-AFBD-4BA3B4D0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Ablation: No Plan Module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C2678BA-2AAD-3C41-8CB8-D0C2C33CD538}"/>
              </a:ext>
            </a:extLst>
          </p:cNvPr>
          <p:cNvCxnSpPr>
            <a:cxnSpLocks/>
          </p:cNvCxnSpPr>
          <p:nvPr/>
        </p:nvCxnSpPr>
        <p:spPr>
          <a:xfrm flipV="1">
            <a:off x="3609358" y="1345474"/>
            <a:ext cx="18279" cy="4934355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9D8A7CD-E636-244F-89B3-43386F259B3B}"/>
              </a:ext>
            </a:extLst>
          </p:cNvPr>
          <p:cNvSpPr/>
          <p:nvPr/>
        </p:nvSpPr>
        <p:spPr>
          <a:xfrm rot="16200000">
            <a:off x="7208864" y="1713660"/>
            <a:ext cx="210930" cy="210312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3C9EB5-41BB-D842-85E5-59D6A2A4357C}"/>
              </a:ext>
            </a:extLst>
          </p:cNvPr>
          <p:cNvSpPr txBox="1"/>
          <p:nvPr/>
        </p:nvSpPr>
        <p:spPr>
          <a:xfrm>
            <a:off x="7381089" y="1638653"/>
            <a:ext cx="499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5E92A3-B9D0-8247-99D1-CC7848E5143D}"/>
              </a:ext>
            </a:extLst>
          </p:cNvPr>
          <p:cNvSpPr/>
          <p:nvPr/>
        </p:nvSpPr>
        <p:spPr>
          <a:xfrm rot="16200000">
            <a:off x="4599598" y="1713567"/>
            <a:ext cx="211115" cy="2103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3C4B1D-FCEC-0142-BB49-03E7E0FC94CA}"/>
              </a:ext>
            </a:extLst>
          </p:cNvPr>
          <p:cNvSpPr txBox="1"/>
          <p:nvPr/>
        </p:nvSpPr>
        <p:spPr>
          <a:xfrm>
            <a:off x="4771916" y="1638653"/>
            <a:ext cx="1421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(No Plan)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2355CA-9CD7-094A-99C7-FADA16E22EEF}"/>
              </a:ext>
            </a:extLst>
          </p:cNvPr>
          <p:cNvSpPr/>
          <p:nvPr/>
        </p:nvSpPr>
        <p:spPr>
          <a:xfrm rot="16200000">
            <a:off x="3136074" y="4705786"/>
            <a:ext cx="2834640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60D2B3-751F-AE4D-AB9E-0AA2E2D4CEDB}"/>
              </a:ext>
            </a:extLst>
          </p:cNvPr>
          <p:cNvSpPr/>
          <p:nvPr/>
        </p:nvSpPr>
        <p:spPr>
          <a:xfrm rot="16200000">
            <a:off x="2965043" y="4926457"/>
            <a:ext cx="2395728" cy="3017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8CC771-A58E-C34A-AF77-050C2086A383}"/>
              </a:ext>
            </a:extLst>
          </p:cNvPr>
          <p:cNvSpPr/>
          <p:nvPr/>
        </p:nvSpPr>
        <p:spPr>
          <a:xfrm rot="16200000">
            <a:off x="4382330" y="4615396"/>
            <a:ext cx="3008376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738D27-370E-0745-861F-3557739C5E84}"/>
              </a:ext>
            </a:extLst>
          </p:cNvPr>
          <p:cNvSpPr/>
          <p:nvPr/>
        </p:nvSpPr>
        <p:spPr>
          <a:xfrm rot="16200000">
            <a:off x="4386484" y="5008355"/>
            <a:ext cx="2221992" cy="304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F8544-227D-A84F-A18E-B5355C56F748}"/>
              </a:ext>
            </a:extLst>
          </p:cNvPr>
          <p:cNvSpPr/>
          <p:nvPr/>
        </p:nvSpPr>
        <p:spPr>
          <a:xfrm rot="16200000">
            <a:off x="5608487" y="4606251"/>
            <a:ext cx="3026664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C57A39-C79C-0A48-97CD-E4FD66C42D25}"/>
              </a:ext>
            </a:extLst>
          </p:cNvPr>
          <p:cNvSpPr/>
          <p:nvPr/>
        </p:nvSpPr>
        <p:spPr>
          <a:xfrm rot="16200000">
            <a:off x="5525540" y="4912575"/>
            <a:ext cx="2414016" cy="3041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E2EA0E-F2F6-8942-BEAE-1F67D8DA828D}"/>
              </a:ext>
            </a:extLst>
          </p:cNvPr>
          <p:cNvSpPr/>
          <p:nvPr/>
        </p:nvSpPr>
        <p:spPr>
          <a:xfrm rot="16200000">
            <a:off x="6546084" y="4217630"/>
            <a:ext cx="3803904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AED8A5-6E3F-2946-B86A-9E82F9A5C3CC}"/>
              </a:ext>
            </a:extLst>
          </p:cNvPr>
          <p:cNvSpPr/>
          <p:nvPr/>
        </p:nvSpPr>
        <p:spPr>
          <a:xfrm rot="16200000">
            <a:off x="6394557" y="4455375"/>
            <a:ext cx="3328416" cy="3041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D6D0FD-6B98-8B43-AE4A-BDB58AD1D3CF}"/>
              </a:ext>
            </a:extLst>
          </p:cNvPr>
          <p:cNvSpPr txBox="1"/>
          <p:nvPr/>
        </p:nvSpPr>
        <p:spPr>
          <a:xfrm>
            <a:off x="3878157" y="35725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50.3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947523-E209-D649-8082-14BB32932212}"/>
              </a:ext>
            </a:extLst>
          </p:cNvPr>
          <p:cNvSpPr txBox="1"/>
          <p:nvPr/>
        </p:nvSpPr>
        <p:spPr>
          <a:xfrm>
            <a:off x="4264065" y="313267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59.7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839169-3E03-AF4C-985E-00B051A06CD7}"/>
              </a:ext>
            </a:extLst>
          </p:cNvPr>
          <p:cNvSpPr txBox="1"/>
          <p:nvPr/>
        </p:nvSpPr>
        <p:spPr>
          <a:xfrm>
            <a:off x="5202290" y="375202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46.7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D3157E-E26E-944A-B11F-8E335FB5674A}"/>
              </a:ext>
            </a:extLst>
          </p:cNvPr>
          <p:cNvSpPr txBox="1"/>
          <p:nvPr/>
        </p:nvSpPr>
        <p:spPr>
          <a:xfrm>
            <a:off x="5598017" y="296424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63.3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93DBFE-2472-2D47-818A-81FE1AE85AD4}"/>
              </a:ext>
            </a:extLst>
          </p:cNvPr>
          <p:cNvSpPr txBox="1"/>
          <p:nvPr/>
        </p:nvSpPr>
        <p:spPr>
          <a:xfrm>
            <a:off x="6444732" y="356159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50.7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227BD5-CB3D-1943-99F8-C88EEB3C6213}"/>
              </a:ext>
            </a:extLst>
          </p:cNvPr>
          <p:cNvSpPr txBox="1"/>
          <p:nvPr/>
        </p:nvSpPr>
        <p:spPr>
          <a:xfrm>
            <a:off x="6824312" y="2927993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63.7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499643-60FA-5743-8F4B-F4F9B29EEACB}"/>
              </a:ext>
            </a:extLst>
          </p:cNvPr>
          <p:cNvSpPr txBox="1"/>
          <p:nvPr/>
        </p:nvSpPr>
        <p:spPr>
          <a:xfrm>
            <a:off x="7763575" y="263740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70.0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5E97D8-C7E0-2149-B7A1-4E2623FCF11B}"/>
              </a:ext>
            </a:extLst>
          </p:cNvPr>
          <p:cNvSpPr txBox="1"/>
          <p:nvPr/>
        </p:nvSpPr>
        <p:spPr>
          <a:xfrm>
            <a:off x="8153560" y="215833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80.0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6A316D6-381B-8A41-BCDB-0EFC5B685EB6}"/>
              </a:ext>
            </a:extLst>
          </p:cNvPr>
          <p:cNvCxnSpPr>
            <a:cxnSpLocks/>
          </p:cNvCxnSpPr>
          <p:nvPr/>
        </p:nvCxnSpPr>
        <p:spPr>
          <a:xfrm>
            <a:off x="3509667" y="6279829"/>
            <a:ext cx="5551654" cy="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4C969CE-9031-C143-B4D0-49576871FB1E}"/>
              </a:ext>
            </a:extLst>
          </p:cNvPr>
          <p:cNvCxnSpPr>
            <a:cxnSpLocks/>
          </p:cNvCxnSpPr>
          <p:nvPr/>
        </p:nvCxnSpPr>
        <p:spPr>
          <a:xfrm flipH="1">
            <a:off x="3546421" y="1534956"/>
            <a:ext cx="151261" cy="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DCCE981-B55D-DB41-B1A3-CC89DBFBDFAD}"/>
              </a:ext>
            </a:extLst>
          </p:cNvPr>
          <p:cNvSpPr txBox="1"/>
          <p:nvPr/>
        </p:nvSpPr>
        <p:spPr>
          <a:xfrm>
            <a:off x="3192017" y="6038856"/>
            <a:ext cx="226660" cy="239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3DA752F-88E8-7349-AB9F-7189AFEEA569}"/>
              </a:ext>
            </a:extLst>
          </p:cNvPr>
          <p:cNvSpPr txBox="1"/>
          <p:nvPr/>
        </p:nvSpPr>
        <p:spPr>
          <a:xfrm>
            <a:off x="2934731" y="1304813"/>
            <a:ext cx="433878" cy="239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F917B2-B1C0-A448-A3DB-9FA88BE03565}"/>
              </a:ext>
            </a:extLst>
          </p:cNvPr>
          <p:cNvSpPr txBox="1"/>
          <p:nvPr/>
        </p:nvSpPr>
        <p:spPr>
          <a:xfrm>
            <a:off x="3663902" y="6264595"/>
            <a:ext cx="939792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Interesting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029CC89-0323-A04B-A08D-07136DB67D85}"/>
              </a:ext>
            </a:extLst>
          </p:cNvPr>
          <p:cNvSpPr txBox="1"/>
          <p:nvPr/>
        </p:nvSpPr>
        <p:spPr>
          <a:xfrm>
            <a:off x="5057557" y="6264595"/>
            <a:ext cx="849171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Coherent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7EC7EAC-B497-D545-AC2B-262CA127A6AA}"/>
              </a:ext>
            </a:extLst>
          </p:cNvPr>
          <p:cNvSpPr txBox="1"/>
          <p:nvPr/>
        </p:nvSpPr>
        <p:spPr>
          <a:xfrm>
            <a:off x="6329343" y="6264595"/>
            <a:ext cx="809137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Relevant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1A481FA-3CEE-2E4E-B7EF-2AA16FFDF2B7}"/>
              </a:ext>
            </a:extLst>
          </p:cNvPr>
          <p:cNvSpPr txBox="1"/>
          <p:nvPr/>
        </p:nvSpPr>
        <p:spPr>
          <a:xfrm>
            <a:off x="7619045" y="6263600"/>
            <a:ext cx="935221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Humanlike</a:t>
            </a:r>
          </a:p>
        </p:txBody>
      </p:sp>
    </p:spTree>
    <p:extLst>
      <p:ext uri="{BB962C8B-B14F-4D97-AF65-F5344CB8AC3E}">
        <p14:creationId xmlns:p14="http://schemas.microsoft.com/office/powerpoint/2010/main" val="321705413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A4B5EB68-1251-AA43-80DA-AF517629C4F7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750BAD7-4E6B-3D42-9965-CDB9F1DE99B1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81" name="Rounded Rectangle 8">
            <a:extLst>
              <a:ext uri="{FF2B5EF4-FFF2-40B4-BE49-F238E27FC236}">
                <a16:creationId xmlns:a16="http://schemas.microsoft.com/office/drawing/2014/main" id="{95C14184-227D-4A49-A630-205FC7E39D7A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474AD-CBC1-8A42-A0D2-89AC2224A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 Module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  <a:p>
            <a:pPr algn="ctr"/>
            <a:r>
              <a:rPr lang="en-US" dirty="0"/>
              <a:t>(Structured Context)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7D8F937-C32A-1842-B54C-440C287F1128}"/>
              </a:ext>
            </a:extLst>
          </p:cNvPr>
          <p:cNvSpPr/>
          <p:nvPr/>
        </p:nvSpPr>
        <p:spPr>
          <a:xfrm>
            <a:off x="9839409" y="4936056"/>
            <a:ext cx="1158322" cy="33855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</a:rPr>
              <a:t>Rerankers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4A301CE9-8F47-C54A-9050-1AA1BDB5017E}"/>
              </a:ext>
            </a:extLst>
          </p:cNvPr>
          <p:cNvSpPr/>
          <p:nvPr/>
        </p:nvSpPr>
        <p:spPr>
          <a:xfrm>
            <a:off x="7605370" y="4812159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Best Story Continuation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F08A5311-092C-B643-A789-DF71685752A5}"/>
              </a:ext>
            </a:extLst>
          </p:cNvPr>
          <p:cNvSpPr/>
          <p:nvPr/>
        </p:nvSpPr>
        <p:spPr>
          <a:xfrm>
            <a:off x="9547476" y="5929934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Final Edited Continuation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9BD417D-D4BA-9946-9CEE-8781F30505A5}"/>
              </a:ext>
            </a:extLst>
          </p:cNvPr>
          <p:cNvSpPr/>
          <p:nvPr/>
        </p:nvSpPr>
        <p:spPr>
          <a:xfrm>
            <a:off x="5223122" y="6059684"/>
            <a:ext cx="2061442" cy="337041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Contradicted Facts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0C46415-1DCD-0444-A76D-27AFB305A14F}"/>
              </a:ext>
            </a:extLst>
          </p:cNvPr>
          <p:cNvCxnSpPr>
            <a:cxnSpLocks/>
            <a:stCxn id="64" idx="1"/>
            <a:endCxn id="67" idx="3"/>
          </p:cNvCxnSpPr>
          <p:nvPr/>
        </p:nvCxnSpPr>
        <p:spPr>
          <a:xfrm flipH="1">
            <a:off x="9226670" y="5105333"/>
            <a:ext cx="612739" cy="2351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EFD832C-58F0-4F40-9755-B12DD9257E7F}"/>
              </a:ext>
            </a:extLst>
          </p:cNvPr>
          <p:cNvSpPr/>
          <p:nvPr/>
        </p:nvSpPr>
        <p:spPr>
          <a:xfrm>
            <a:off x="3625713" y="606548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BD171E98-9B07-B14E-A1E7-3E9B0CE09044}"/>
              </a:ext>
            </a:extLst>
          </p:cNvPr>
          <p:cNvCxnSpPr>
            <a:cxnSpLocks/>
            <a:stCxn id="73" idx="3"/>
            <a:endCxn id="71" idx="1"/>
          </p:cNvCxnSpPr>
          <p:nvPr/>
        </p:nvCxnSpPr>
        <p:spPr>
          <a:xfrm flipV="1">
            <a:off x="7284564" y="6225459"/>
            <a:ext cx="2262912" cy="274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A7C83FE4-5A91-BF44-A1B6-3A556C415CE7}"/>
              </a:ext>
            </a:extLst>
          </p:cNvPr>
          <p:cNvSpPr/>
          <p:nvPr/>
        </p:nvSpPr>
        <p:spPr>
          <a:xfrm>
            <a:off x="7944505" y="6059999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D847095D-A0CC-CC4D-A091-845F2BEECA68}"/>
              </a:ext>
            </a:extLst>
          </p:cNvPr>
          <p:cNvCxnSpPr>
            <a:cxnSpLocks/>
          </p:cNvCxnSpPr>
          <p:nvPr/>
        </p:nvCxnSpPr>
        <p:spPr>
          <a:xfrm>
            <a:off x="8426068" y="5403209"/>
            <a:ext cx="0" cy="65679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A9F3D2C8-E42B-3F4F-8872-BFBD0DFE2CE1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895F4F02-B489-8D4C-B56E-2CF82602D698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14FC84-7E21-EA4E-8A28-6F6F070ABAE9}"/>
              </a:ext>
            </a:extLst>
          </p:cNvPr>
          <p:cNvGrpSpPr/>
          <p:nvPr/>
        </p:nvGrpSpPr>
        <p:grpSpPr>
          <a:xfrm>
            <a:off x="327457" y="3744590"/>
            <a:ext cx="450780" cy="2587671"/>
            <a:chOff x="-348698" y="3477113"/>
            <a:chExt cx="1122996" cy="6007291"/>
          </a:xfrm>
        </p:grpSpPr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E8880641-BE45-A048-A9DC-5CA27410DADB}"/>
                </a:ext>
              </a:extLst>
            </p:cNvPr>
            <p:cNvSpPr/>
            <p:nvPr/>
          </p:nvSpPr>
          <p:spPr>
            <a:xfrm rot="16200000">
              <a:off x="-125291" y="3557810"/>
              <a:ext cx="980286" cy="818892"/>
            </a:xfrm>
            <a:prstGeom prst="downArrow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45C76AC-99CD-1847-BB5B-C606EE8C1B49}"/>
                </a:ext>
              </a:extLst>
            </p:cNvPr>
            <p:cNvSpPr/>
            <p:nvPr/>
          </p:nvSpPr>
          <p:spPr>
            <a:xfrm rot="16200000">
              <a:off x="133588" y="8857588"/>
              <a:ext cx="494352" cy="759279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F0AF145-C134-CF45-9179-068B6A94E5C9}"/>
                </a:ext>
              </a:extLst>
            </p:cNvPr>
            <p:cNvSpPr/>
            <p:nvPr/>
          </p:nvSpPr>
          <p:spPr>
            <a:xfrm>
              <a:off x="-348698" y="3728574"/>
              <a:ext cx="554562" cy="5755828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D2DA6A66-E35D-4344-971A-D8AB9F4FF990}"/>
              </a:ext>
            </a:extLst>
          </p:cNvPr>
          <p:cNvSpPr/>
          <p:nvPr/>
        </p:nvSpPr>
        <p:spPr>
          <a:xfrm>
            <a:off x="9571302" y="3675140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4DAC46A-E076-4944-8155-012085585867}"/>
              </a:ext>
            </a:extLst>
          </p:cNvPr>
          <p:cNvSpPr/>
          <p:nvPr/>
        </p:nvSpPr>
        <p:spPr>
          <a:xfrm>
            <a:off x="9607955" y="3711793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DDFB98B2-EF9C-EB4B-8078-36983C0525C4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F9DA63E-FF30-EA44-8DF6-E3B39E84B954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B2A15CF-0F31-0442-BF89-B067F86E3BB5}"/>
              </a:ext>
            </a:extLst>
          </p:cNvPr>
          <p:cNvCxnSpPr>
            <a:cxnSpLocks/>
          </p:cNvCxnSpPr>
          <p:nvPr/>
        </p:nvCxnSpPr>
        <p:spPr>
          <a:xfrm flipH="1" flipV="1">
            <a:off x="4307176" y="5104795"/>
            <a:ext cx="3298194" cy="288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Arc 76">
            <a:extLst>
              <a:ext uri="{FF2B5EF4-FFF2-40B4-BE49-F238E27FC236}">
                <a16:creationId xmlns:a16="http://schemas.microsoft.com/office/drawing/2014/main" id="{8673CB94-FE4B-D746-B870-6B5F6806848E}"/>
              </a:ext>
            </a:extLst>
          </p:cNvPr>
          <p:cNvSpPr/>
          <p:nvPr/>
        </p:nvSpPr>
        <p:spPr>
          <a:xfrm rot="16200000">
            <a:off x="4120140" y="5105957"/>
            <a:ext cx="374073" cy="370676"/>
          </a:xfrm>
          <a:prstGeom prst="arc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74C3E511-8FD2-A444-B9A5-87D9DE97A75C}"/>
              </a:ext>
            </a:extLst>
          </p:cNvPr>
          <p:cNvCxnSpPr>
            <a:cxnSpLocks/>
          </p:cNvCxnSpPr>
          <p:nvPr/>
        </p:nvCxnSpPr>
        <p:spPr>
          <a:xfrm>
            <a:off x="4595882" y="6234005"/>
            <a:ext cx="62724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658A810-A13F-3441-BF73-E087334D52DD}"/>
              </a:ext>
            </a:extLst>
          </p:cNvPr>
          <p:cNvSpPr/>
          <p:nvPr/>
        </p:nvSpPr>
        <p:spPr>
          <a:xfrm>
            <a:off x="193638" y="4515324"/>
            <a:ext cx="11532198" cy="2288886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C08DD6E-7BCC-2641-9954-B761A9588C64}"/>
              </a:ext>
            </a:extLst>
          </p:cNvPr>
          <p:cNvSpPr/>
          <p:nvPr/>
        </p:nvSpPr>
        <p:spPr>
          <a:xfrm>
            <a:off x="329900" y="1075225"/>
            <a:ext cx="11532198" cy="2288886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B97A8BE-5923-014F-AECF-2175F10433F7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Setting                     Characters                    Outline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FC4D761-7F67-7D45-9831-FD0CD42AF969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03384C4F-3872-344E-A861-F0D606ACA352}"/>
              </a:ext>
            </a:extLst>
          </p:cNvPr>
          <p:cNvSpPr/>
          <p:nvPr/>
        </p:nvSpPr>
        <p:spPr>
          <a:xfrm>
            <a:off x="181650" y="3065458"/>
            <a:ext cx="590767" cy="1449866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76B7D69-D2B1-FF4D-B562-7692B3CF2306}"/>
              </a:ext>
            </a:extLst>
          </p:cNvPr>
          <p:cNvCxnSpPr>
            <a:cxnSpLocks/>
            <a:endCxn id="64" idx="0"/>
          </p:cNvCxnSpPr>
          <p:nvPr/>
        </p:nvCxnSpPr>
        <p:spPr>
          <a:xfrm flipH="1">
            <a:off x="10418570" y="4302843"/>
            <a:ext cx="35" cy="633213"/>
          </a:xfrm>
          <a:prstGeom prst="straightConnector1">
            <a:avLst/>
          </a:prstGeom>
          <a:ln>
            <a:solidFill>
              <a:srgbClr val="EEECED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A26C766-20BD-EE4A-A4F6-8260DF52B2B1}"/>
              </a:ext>
            </a:extLst>
          </p:cNvPr>
          <p:cNvCxnSpPr>
            <a:cxnSpLocks/>
          </p:cNvCxnSpPr>
          <p:nvPr/>
        </p:nvCxnSpPr>
        <p:spPr>
          <a:xfrm>
            <a:off x="4121838" y="4271575"/>
            <a:ext cx="0" cy="1788109"/>
          </a:xfrm>
          <a:prstGeom prst="straightConnector1">
            <a:avLst/>
          </a:prstGeom>
          <a:ln>
            <a:solidFill>
              <a:srgbClr val="EEECED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Previous Story (if any)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F11767BE-42E0-DB49-9A0D-CE4995C47E2E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</p:spTree>
    <p:extLst>
      <p:ext uri="{BB962C8B-B14F-4D97-AF65-F5344CB8AC3E}">
        <p14:creationId xmlns:p14="http://schemas.microsoft.com/office/powerpoint/2010/main" val="38511893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B895C310-4693-7849-8D40-0184FD7335B4}"/>
              </a:ext>
            </a:extLst>
          </p:cNvPr>
          <p:cNvSpPr/>
          <p:nvPr/>
        </p:nvSpPr>
        <p:spPr>
          <a:xfrm>
            <a:off x="4320789" y="3370567"/>
            <a:ext cx="7210848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6BEA87-620A-A641-B685-E7E00192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 Module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D6909AD-C6A3-EB46-AE4E-62D3023E846C}"/>
              </a:ext>
            </a:extLst>
          </p:cNvPr>
          <p:cNvCxnSpPr>
            <a:cxnSpLocks/>
          </p:cNvCxnSpPr>
          <p:nvPr/>
        </p:nvCxnSpPr>
        <p:spPr>
          <a:xfrm flipV="1">
            <a:off x="7884128" y="3855626"/>
            <a:ext cx="1821964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65F20FA-3F47-E74D-BFDC-A8A81DA02062}"/>
              </a:ext>
            </a:extLst>
          </p:cNvPr>
          <p:cNvSpPr/>
          <p:nvPr/>
        </p:nvSpPr>
        <p:spPr>
          <a:xfrm>
            <a:off x="8308973" y="3678833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D40C79D-D19D-9A46-B82F-9B6DC9EB7E04}"/>
              </a:ext>
            </a:extLst>
          </p:cNvPr>
          <p:cNvSpPr/>
          <p:nvPr/>
        </p:nvSpPr>
        <p:spPr>
          <a:xfrm>
            <a:off x="9706092" y="3560101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1294F9F-2668-6C40-AA7C-BAD5415E134B}"/>
              </a:ext>
            </a:extLst>
          </p:cNvPr>
          <p:cNvSpPr/>
          <p:nvPr/>
        </p:nvSpPr>
        <p:spPr>
          <a:xfrm>
            <a:off x="9742745" y="3596754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7F63241-99FF-934A-80C9-98D81FD81C40}"/>
              </a:ext>
            </a:extLst>
          </p:cNvPr>
          <p:cNvSpPr/>
          <p:nvPr/>
        </p:nvSpPr>
        <p:spPr>
          <a:xfrm>
            <a:off x="9706092" y="3523816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CA538A5-7413-AE40-8574-6A19DC9A2A61}"/>
              </a:ext>
            </a:extLst>
          </p:cNvPr>
          <p:cNvSpPr/>
          <p:nvPr/>
        </p:nvSpPr>
        <p:spPr>
          <a:xfrm>
            <a:off x="9742710" y="3556228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E470A2D-F676-6A40-928B-7490A76A327F}"/>
              </a:ext>
            </a:extLst>
          </p:cNvPr>
          <p:cNvSpPr/>
          <p:nvPr/>
        </p:nvSpPr>
        <p:spPr>
          <a:xfrm>
            <a:off x="9779328" y="3593380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pic>
        <p:nvPicPr>
          <p:cNvPr id="51" name="Picture 50" descr="Text&#10;&#10;Description automatically generated">
            <a:extLst>
              <a:ext uri="{FF2B5EF4-FFF2-40B4-BE49-F238E27FC236}">
                <a16:creationId xmlns:a16="http://schemas.microsoft.com/office/drawing/2014/main" id="{E4FE257C-4FD2-4444-A87B-CE4C82E82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766" y="1183111"/>
            <a:ext cx="6789085" cy="5577839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360B1F7-7B7A-704A-9D31-3098CFD6D579}"/>
              </a:ext>
            </a:extLst>
          </p:cNvPr>
          <p:cNvSpPr/>
          <p:nvPr/>
        </p:nvSpPr>
        <p:spPr>
          <a:xfrm>
            <a:off x="2029767" y="1296237"/>
            <a:ext cx="5767754" cy="5325627"/>
          </a:xfrm>
          <a:prstGeom prst="rect">
            <a:avLst/>
          </a:prstGeom>
          <a:solidFill>
            <a:srgbClr val="E5F1D9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896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3612201-D291-ED46-AA39-12F138CB192F}"/>
              </a:ext>
            </a:extLst>
          </p:cNvPr>
          <p:cNvSpPr/>
          <p:nvPr/>
        </p:nvSpPr>
        <p:spPr>
          <a:xfrm>
            <a:off x="4320789" y="3370567"/>
            <a:ext cx="7210848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AFE9499-295B-B34B-9FAA-916F31B5C446}"/>
              </a:ext>
            </a:extLst>
          </p:cNvPr>
          <p:cNvCxnSpPr>
            <a:cxnSpLocks/>
          </p:cNvCxnSpPr>
          <p:nvPr/>
        </p:nvCxnSpPr>
        <p:spPr>
          <a:xfrm flipV="1">
            <a:off x="7884128" y="3855626"/>
            <a:ext cx="1821964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5DE82D4-8336-9949-8EC2-9D06A4FEF276}"/>
              </a:ext>
            </a:extLst>
          </p:cNvPr>
          <p:cNvSpPr/>
          <p:nvPr/>
        </p:nvSpPr>
        <p:spPr>
          <a:xfrm>
            <a:off x="8308973" y="3678833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404B82F-530F-424C-A199-66F5BD42A5D1}"/>
              </a:ext>
            </a:extLst>
          </p:cNvPr>
          <p:cNvSpPr/>
          <p:nvPr/>
        </p:nvSpPr>
        <p:spPr>
          <a:xfrm>
            <a:off x="9706092" y="3560101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6A1FA81-BA4A-A34F-9DDB-9A0F8C687F97}"/>
              </a:ext>
            </a:extLst>
          </p:cNvPr>
          <p:cNvSpPr/>
          <p:nvPr/>
        </p:nvSpPr>
        <p:spPr>
          <a:xfrm>
            <a:off x="9742745" y="3596754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8424660-78B5-804C-9656-9C295FA518A2}"/>
              </a:ext>
            </a:extLst>
          </p:cNvPr>
          <p:cNvSpPr/>
          <p:nvPr/>
        </p:nvSpPr>
        <p:spPr>
          <a:xfrm>
            <a:off x="9706092" y="3523816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C85545F-B492-9D48-A039-66D7D5E69230}"/>
              </a:ext>
            </a:extLst>
          </p:cNvPr>
          <p:cNvSpPr/>
          <p:nvPr/>
        </p:nvSpPr>
        <p:spPr>
          <a:xfrm>
            <a:off x="9742710" y="3556228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67D8347-F425-994E-AF01-79F05EC0B62C}"/>
              </a:ext>
            </a:extLst>
          </p:cNvPr>
          <p:cNvSpPr/>
          <p:nvPr/>
        </p:nvSpPr>
        <p:spPr>
          <a:xfrm>
            <a:off x="9779328" y="3593380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6BEA87-620A-A641-B685-E7E00192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 Module</a:t>
            </a:r>
          </a:p>
        </p:txBody>
      </p:sp>
      <p:pic>
        <p:nvPicPr>
          <p:cNvPr id="51" name="Picture 50" descr="Text&#10;&#10;Description automatically generated">
            <a:extLst>
              <a:ext uri="{FF2B5EF4-FFF2-40B4-BE49-F238E27FC236}">
                <a16:creationId xmlns:a16="http://schemas.microsoft.com/office/drawing/2014/main" id="{E4FE257C-4FD2-4444-A87B-CE4C82E82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766" y="1183111"/>
            <a:ext cx="6789085" cy="5577839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360B1F7-7B7A-704A-9D31-3098CFD6D579}"/>
              </a:ext>
            </a:extLst>
          </p:cNvPr>
          <p:cNvSpPr/>
          <p:nvPr/>
        </p:nvSpPr>
        <p:spPr>
          <a:xfrm>
            <a:off x="2000370" y="1298107"/>
            <a:ext cx="5777801" cy="4250922"/>
          </a:xfrm>
          <a:prstGeom prst="rect">
            <a:avLst/>
          </a:prstGeom>
          <a:solidFill>
            <a:srgbClr val="E5F1D9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1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CB97-8138-C049-A1A4-E9FE04FB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Story (2000+ Words)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427C37D-B359-4548-83AE-CB3CAD869D32}"/>
              </a:ext>
            </a:extLst>
          </p:cNvPr>
          <p:cNvSpPr/>
          <p:nvPr/>
        </p:nvSpPr>
        <p:spPr>
          <a:xfrm>
            <a:off x="1529300" y="1457388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FDBC9-EDA0-9F48-B7B6-46E6138ED459}"/>
              </a:ext>
            </a:extLst>
          </p:cNvPr>
          <p:cNvSpPr txBox="1"/>
          <p:nvPr/>
        </p:nvSpPr>
        <p:spPr>
          <a:xfrm>
            <a:off x="3122429" y="1478012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F84B445-8E03-CA4E-94E7-226678BF20EB}"/>
              </a:ext>
            </a:extLst>
          </p:cNvPr>
          <p:cNvSpPr/>
          <p:nvPr/>
        </p:nvSpPr>
        <p:spPr>
          <a:xfrm>
            <a:off x="1529326" y="1457365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D7F6AB-E3B3-2E45-B942-41ADB7197045}"/>
              </a:ext>
            </a:extLst>
          </p:cNvPr>
          <p:cNvSpPr txBox="1"/>
          <p:nvPr/>
        </p:nvSpPr>
        <p:spPr>
          <a:xfrm>
            <a:off x="1943358" y="4284363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83B87A0-E357-4841-80C1-6A1D3DC3E361}"/>
              </a:ext>
            </a:extLst>
          </p:cNvPr>
          <p:cNvSpPr/>
          <p:nvPr/>
        </p:nvSpPr>
        <p:spPr>
          <a:xfrm>
            <a:off x="1072100" y="2857206"/>
            <a:ext cx="10131552" cy="3566991"/>
          </a:xfrm>
          <a:prstGeom prst="roundRect">
            <a:avLst>
              <a:gd name="adj" fmla="val 3443"/>
            </a:avLst>
          </a:prstGeom>
          <a:solidFill>
            <a:srgbClr val="BDD0F0">
              <a:alpha val="21961"/>
            </a:srgbClr>
          </a:solidFill>
          <a:ln w="38100">
            <a:solidFill>
              <a:srgbClr val="6693DC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Round Same Side Corner Rectangle 16">
            <a:extLst>
              <a:ext uri="{FF2B5EF4-FFF2-40B4-BE49-F238E27FC236}">
                <a16:creationId xmlns:a16="http://schemas.microsoft.com/office/drawing/2014/main" id="{C8B05356-6253-EF4A-A0BF-C1B8895107FF}"/>
              </a:ext>
            </a:extLst>
          </p:cNvPr>
          <p:cNvSpPr/>
          <p:nvPr/>
        </p:nvSpPr>
        <p:spPr>
          <a:xfrm rot="16200000">
            <a:off x="59765" y="3869537"/>
            <a:ext cx="3567001" cy="1542330"/>
          </a:xfrm>
          <a:prstGeom prst="round2SameRect">
            <a:avLst>
              <a:gd name="adj1" fmla="val 9059"/>
              <a:gd name="adj2" fmla="val 0"/>
            </a:avLst>
          </a:prstGeom>
          <a:solidFill>
            <a:schemeClr val="tx2">
              <a:lumMod val="90000"/>
            </a:schemeClr>
          </a:solidFill>
          <a:ln w="38100">
            <a:solidFill>
              <a:srgbClr val="6693DC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002E3F-3DFE-5041-B242-B8D2CDE5EE51}"/>
              </a:ext>
            </a:extLst>
          </p:cNvPr>
          <p:cNvSpPr txBox="1"/>
          <p:nvPr/>
        </p:nvSpPr>
        <p:spPr>
          <a:xfrm>
            <a:off x="2661279" y="2884767"/>
            <a:ext cx="83115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Jensen never knew she had inherited a fortune until her mother died. In fact, she had never met her father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...[15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only thing Sarah did know was that he had died long ago and that her mother had been left a sizeable inheritance.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...[23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Sarah's mother never spent any of the money ... all that mattered to her was how much it would mean to her daughter when she inherited it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...[81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Sarah learned that she was a millionaire.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...[417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She would never have had a chance like this - an opportunity to be financially independent, to live on her own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...[544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Now that she was rich, things were going to be different for her. She could afford a hotel suite and a lavish meal if she wanted it.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...[450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The words "Forgive me, father, for I have sinned" came unbidden into her mind as she reached out for her drink and took a large sip straight from the glass.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...[383 words]...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But the guilt was weighing on her now.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...[346 words]...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AE2E19-C662-274D-B978-78075434E392}"/>
              </a:ext>
            </a:extLst>
          </p:cNvPr>
          <p:cNvSpPr txBox="1"/>
          <p:nvPr/>
        </p:nvSpPr>
        <p:spPr>
          <a:xfrm>
            <a:off x="1359158" y="4169505"/>
            <a:ext cx="9682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</a:t>
            </a:r>
            <a:r>
              <a:rPr lang="en-US" sz="2800" b="1" baseline="30000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Story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BF96EA-03F9-8E48-BFE3-091395CB0C0B}"/>
              </a:ext>
            </a:extLst>
          </p:cNvPr>
          <p:cNvSpPr/>
          <p:nvPr/>
        </p:nvSpPr>
        <p:spPr>
          <a:xfrm>
            <a:off x="3122429" y="3206663"/>
            <a:ext cx="7545572" cy="2868460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Much longer than </a:t>
            </a:r>
          </a:p>
          <a:p>
            <a:pPr algn="ctr"/>
            <a:r>
              <a:rPr lang="en-US" sz="4800" b="1" dirty="0"/>
              <a:t>stories from prior work!</a:t>
            </a:r>
          </a:p>
        </p:txBody>
      </p:sp>
    </p:spTree>
    <p:extLst>
      <p:ext uri="{BB962C8B-B14F-4D97-AF65-F5344CB8AC3E}">
        <p14:creationId xmlns:p14="http://schemas.microsoft.com/office/powerpoint/2010/main" val="420366016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DE8B4B1-8AFF-D342-BDB9-FD1EE47D0724}"/>
              </a:ext>
            </a:extLst>
          </p:cNvPr>
          <p:cNvSpPr/>
          <p:nvPr/>
        </p:nvSpPr>
        <p:spPr>
          <a:xfrm>
            <a:off x="4320789" y="3370567"/>
            <a:ext cx="7210848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E86F746-AF32-5B45-A0CB-8253DEB07CCD}"/>
              </a:ext>
            </a:extLst>
          </p:cNvPr>
          <p:cNvCxnSpPr>
            <a:cxnSpLocks/>
          </p:cNvCxnSpPr>
          <p:nvPr/>
        </p:nvCxnSpPr>
        <p:spPr>
          <a:xfrm flipV="1">
            <a:off x="7884128" y="3855626"/>
            <a:ext cx="1821964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DD7A10A2-B75E-0C4F-AB2A-2952A90301D9}"/>
              </a:ext>
            </a:extLst>
          </p:cNvPr>
          <p:cNvSpPr/>
          <p:nvPr/>
        </p:nvSpPr>
        <p:spPr>
          <a:xfrm>
            <a:off x="8308973" y="3678833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DBBB0CD7-F63E-494E-9890-BC1F0D935249}"/>
              </a:ext>
            </a:extLst>
          </p:cNvPr>
          <p:cNvSpPr/>
          <p:nvPr/>
        </p:nvSpPr>
        <p:spPr>
          <a:xfrm>
            <a:off x="9706092" y="3560101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974382C5-8AE8-454B-8AB1-C9930E92250B}"/>
              </a:ext>
            </a:extLst>
          </p:cNvPr>
          <p:cNvSpPr/>
          <p:nvPr/>
        </p:nvSpPr>
        <p:spPr>
          <a:xfrm>
            <a:off x="9742745" y="3596754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22CC54A-B67B-B542-8AC0-3D68ABC47E74}"/>
              </a:ext>
            </a:extLst>
          </p:cNvPr>
          <p:cNvSpPr/>
          <p:nvPr/>
        </p:nvSpPr>
        <p:spPr>
          <a:xfrm>
            <a:off x="9706092" y="3523816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F20B09B-06BD-6A46-BC3A-9C6EE5D9E459}"/>
              </a:ext>
            </a:extLst>
          </p:cNvPr>
          <p:cNvSpPr/>
          <p:nvPr/>
        </p:nvSpPr>
        <p:spPr>
          <a:xfrm>
            <a:off x="9742710" y="3556228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C27A507-8C02-9541-8260-10ED4B47FAC4}"/>
              </a:ext>
            </a:extLst>
          </p:cNvPr>
          <p:cNvSpPr/>
          <p:nvPr/>
        </p:nvSpPr>
        <p:spPr>
          <a:xfrm>
            <a:off x="9779328" y="3593380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6BEA87-620A-A641-B685-E7E00192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 Module</a:t>
            </a:r>
          </a:p>
        </p:txBody>
      </p:sp>
      <p:pic>
        <p:nvPicPr>
          <p:cNvPr id="51" name="Picture 50" descr="Text&#10;&#10;Description automatically generated">
            <a:extLst>
              <a:ext uri="{FF2B5EF4-FFF2-40B4-BE49-F238E27FC236}">
                <a16:creationId xmlns:a16="http://schemas.microsoft.com/office/drawing/2014/main" id="{E4FE257C-4FD2-4444-A87B-CE4C82E82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766" y="1183111"/>
            <a:ext cx="6789085" cy="5577839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360B1F7-7B7A-704A-9D31-3098CFD6D579}"/>
              </a:ext>
            </a:extLst>
          </p:cNvPr>
          <p:cNvSpPr/>
          <p:nvPr/>
        </p:nvSpPr>
        <p:spPr>
          <a:xfrm>
            <a:off x="2000370" y="1316473"/>
            <a:ext cx="5777801" cy="3205424"/>
          </a:xfrm>
          <a:prstGeom prst="rect">
            <a:avLst/>
          </a:prstGeom>
          <a:solidFill>
            <a:srgbClr val="E5F1D9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4083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174F7E1-AC77-3443-9EE1-F6D63E34DF6A}"/>
              </a:ext>
            </a:extLst>
          </p:cNvPr>
          <p:cNvSpPr/>
          <p:nvPr/>
        </p:nvSpPr>
        <p:spPr>
          <a:xfrm>
            <a:off x="4320789" y="3370567"/>
            <a:ext cx="7210848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55C95F0-14F3-4E48-BC35-8A5ADD2C1F16}"/>
              </a:ext>
            </a:extLst>
          </p:cNvPr>
          <p:cNvCxnSpPr>
            <a:cxnSpLocks/>
          </p:cNvCxnSpPr>
          <p:nvPr/>
        </p:nvCxnSpPr>
        <p:spPr>
          <a:xfrm flipV="1">
            <a:off x="7884128" y="3855626"/>
            <a:ext cx="1821964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2141D97-DE26-2E47-89F2-E774DEE57281}"/>
              </a:ext>
            </a:extLst>
          </p:cNvPr>
          <p:cNvSpPr/>
          <p:nvPr/>
        </p:nvSpPr>
        <p:spPr>
          <a:xfrm>
            <a:off x="8308973" y="3678833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1A1C318-7E11-CA45-9A1D-46A9E4CA9A61}"/>
              </a:ext>
            </a:extLst>
          </p:cNvPr>
          <p:cNvSpPr/>
          <p:nvPr/>
        </p:nvSpPr>
        <p:spPr>
          <a:xfrm>
            <a:off x="9706092" y="3560101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4240D73-E94A-AB4A-BA5C-C9846E53FFD1}"/>
              </a:ext>
            </a:extLst>
          </p:cNvPr>
          <p:cNvSpPr/>
          <p:nvPr/>
        </p:nvSpPr>
        <p:spPr>
          <a:xfrm>
            <a:off x="9742745" y="3596754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025DC07-1E80-7843-97F5-6291FC2C4560}"/>
              </a:ext>
            </a:extLst>
          </p:cNvPr>
          <p:cNvSpPr/>
          <p:nvPr/>
        </p:nvSpPr>
        <p:spPr>
          <a:xfrm>
            <a:off x="9706092" y="3523816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74251D8-A919-8D45-90F9-B07816E804EC}"/>
              </a:ext>
            </a:extLst>
          </p:cNvPr>
          <p:cNvSpPr/>
          <p:nvPr/>
        </p:nvSpPr>
        <p:spPr>
          <a:xfrm>
            <a:off x="9742710" y="3556228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A6C66F3B-0F05-C24E-ADF8-B8D1F7115C8A}"/>
              </a:ext>
            </a:extLst>
          </p:cNvPr>
          <p:cNvSpPr/>
          <p:nvPr/>
        </p:nvSpPr>
        <p:spPr>
          <a:xfrm>
            <a:off x="9779328" y="3593380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6BEA87-620A-A641-B685-E7E00192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 Module</a:t>
            </a:r>
          </a:p>
        </p:txBody>
      </p:sp>
      <p:pic>
        <p:nvPicPr>
          <p:cNvPr id="51" name="Picture 50" descr="Text&#10;&#10;Description automatically generated">
            <a:extLst>
              <a:ext uri="{FF2B5EF4-FFF2-40B4-BE49-F238E27FC236}">
                <a16:creationId xmlns:a16="http://schemas.microsoft.com/office/drawing/2014/main" id="{E4FE257C-4FD2-4444-A87B-CE4C82E82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766" y="1183111"/>
            <a:ext cx="6789085" cy="5577839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360B1F7-7B7A-704A-9D31-3098CFD6D579}"/>
              </a:ext>
            </a:extLst>
          </p:cNvPr>
          <p:cNvSpPr/>
          <p:nvPr/>
        </p:nvSpPr>
        <p:spPr>
          <a:xfrm>
            <a:off x="1982141" y="1245272"/>
            <a:ext cx="5777801" cy="1923813"/>
          </a:xfrm>
          <a:prstGeom prst="rect">
            <a:avLst/>
          </a:prstGeom>
          <a:solidFill>
            <a:srgbClr val="E5F1D9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42941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14BEAC5-C398-034F-8C66-F303CEE1A9CF}"/>
              </a:ext>
            </a:extLst>
          </p:cNvPr>
          <p:cNvSpPr/>
          <p:nvPr/>
        </p:nvSpPr>
        <p:spPr>
          <a:xfrm>
            <a:off x="4320789" y="3370567"/>
            <a:ext cx="7210848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8C9BF5D-3872-0542-9ECE-527A9CE4C120}"/>
              </a:ext>
            </a:extLst>
          </p:cNvPr>
          <p:cNvCxnSpPr>
            <a:cxnSpLocks/>
          </p:cNvCxnSpPr>
          <p:nvPr/>
        </p:nvCxnSpPr>
        <p:spPr>
          <a:xfrm flipV="1">
            <a:off x="7884128" y="3855626"/>
            <a:ext cx="1821964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BB156EF-7F65-6C48-931A-18F191E3D732}"/>
              </a:ext>
            </a:extLst>
          </p:cNvPr>
          <p:cNvSpPr/>
          <p:nvPr/>
        </p:nvSpPr>
        <p:spPr>
          <a:xfrm>
            <a:off x="8308973" y="3678833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FE7049C-3464-6E4A-A4CF-2B26853B9943}"/>
              </a:ext>
            </a:extLst>
          </p:cNvPr>
          <p:cNvSpPr/>
          <p:nvPr/>
        </p:nvSpPr>
        <p:spPr>
          <a:xfrm>
            <a:off x="9706092" y="3560101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8682AC6-E478-DA47-80A0-1C2290DB15EB}"/>
              </a:ext>
            </a:extLst>
          </p:cNvPr>
          <p:cNvSpPr/>
          <p:nvPr/>
        </p:nvSpPr>
        <p:spPr>
          <a:xfrm>
            <a:off x="9742745" y="3596754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7612377-125D-684F-96BF-17C6049FD325}"/>
              </a:ext>
            </a:extLst>
          </p:cNvPr>
          <p:cNvSpPr/>
          <p:nvPr/>
        </p:nvSpPr>
        <p:spPr>
          <a:xfrm>
            <a:off x="9706092" y="3523816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B11ECD4D-0C6D-2247-9F88-9F4E524E5A76}"/>
              </a:ext>
            </a:extLst>
          </p:cNvPr>
          <p:cNvSpPr/>
          <p:nvPr/>
        </p:nvSpPr>
        <p:spPr>
          <a:xfrm>
            <a:off x="9742710" y="3556228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320F565-4399-5B4D-932B-6C1A4006F2AD}"/>
              </a:ext>
            </a:extLst>
          </p:cNvPr>
          <p:cNvSpPr/>
          <p:nvPr/>
        </p:nvSpPr>
        <p:spPr>
          <a:xfrm>
            <a:off x="9779328" y="3593380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6BEA87-620A-A641-B685-E7E00192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 Module</a:t>
            </a:r>
          </a:p>
        </p:txBody>
      </p:sp>
      <p:pic>
        <p:nvPicPr>
          <p:cNvPr id="51" name="Picture 50" descr="Text&#10;&#10;Description automatically generated">
            <a:extLst>
              <a:ext uri="{FF2B5EF4-FFF2-40B4-BE49-F238E27FC236}">
                <a16:creationId xmlns:a16="http://schemas.microsoft.com/office/drawing/2014/main" id="{E4FE257C-4FD2-4444-A87B-CE4C82E82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766" y="1183111"/>
            <a:ext cx="6789085" cy="5577839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360B1F7-7B7A-704A-9D31-3098CFD6D579}"/>
              </a:ext>
            </a:extLst>
          </p:cNvPr>
          <p:cNvSpPr/>
          <p:nvPr/>
        </p:nvSpPr>
        <p:spPr>
          <a:xfrm>
            <a:off x="1982140" y="1271703"/>
            <a:ext cx="5777801" cy="968316"/>
          </a:xfrm>
          <a:prstGeom prst="rect">
            <a:avLst/>
          </a:prstGeom>
          <a:solidFill>
            <a:srgbClr val="E5F1D9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5120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6108451-70C2-3D44-BF72-3D962C20EE51}"/>
              </a:ext>
            </a:extLst>
          </p:cNvPr>
          <p:cNvSpPr/>
          <p:nvPr/>
        </p:nvSpPr>
        <p:spPr>
          <a:xfrm>
            <a:off x="4320789" y="3370567"/>
            <a:ext cx="7210848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0EADC7E-1636-CC47-8C5C-1D87F6EE34C2}"/>
              </a:ext>
            </a:extLst>
          </p:cNvPr>
          <p:cNvCxnSpPr>
            <a:cxnSpLocks/>
          </p:cNvCxnSpPr>
          <p:nvPr/>
        </p:nvCxnSpPr>
        <p:spPr>
          <a:xfrm flipV="1">
            <a:off x="7884128" y="3855626"/>
            <a:ext cx="1821964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41F55FA-9540-2C42-8E4E-1BB771F86632}"/>
              </a:ext>
            </a:extLst>
          </p:cNvPr>
          <p:cNvSpPr/>
          <p:nvPr/>
        </p:nvSpPr>
        <p:spPr>
          <a:xfrm>
            <a:off x="8308973" y="3678833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01EA334-0EC4-EF46-8372-158A6B319D9C}"/>
              </a:ext>
            </a:extLst>
          </p:cNvPr>
          <p:cNvSpPr/>
          <p:nvPr/>
        </p:nvSpPr>
        <p:spPr>
          <a:xfrm>
            <a:off x="9706092" y="3560101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59D31BF-BF85-8D4E-A48F-850F9E35E523}"/>
              </a:ext>
            </a:extLst>
          </p:cNvPr>
          <p:cNvSpPr/>
          <p:nvPr/>
        </p:nvSpPr>
        <p:spPr>
          <a:xfrm>
            <a:off x="9742745" y="3596754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8C2EC27-B917-9046-B977-B9027447AEE2}"/>
              </a:ext>
            </a:extLst>
          </p:cNvPr>
          <p:cNvSpPr/>
          <p:nvPr/>
        </p:nvSpPr>
        <p:spPr>
          <a:xfrm>
            <a:off x="9706092" y="3523816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D40C80B-E74F-DE49-88F8-282B3C14438F}"/>
              </a:ext>
            </a:extLst>
          </p:cNvPr>
          <p:cNvSpPr/>
          <p:nvPr/>
        </p:nvSpPr>
        <p:spPr>
          <a:xfrm>
            <a:off x="9742710" y="3556228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BC0A6FA-FF4A-8248-A932-406E44471535}"/>
              </a:ext>
            </a:extLst>
          </p:cNvPr>
          <p:cNvSpPr/>
          <p:nvPr/>
        </p:nvSpPr>
        <p:spPr>
          <a:xfrm>
            <a:off x="9779328" y="3593380"/>
            <a:ext cx="1621300" cy="591050"/>
          </a:xfrm>
          <a:prstGeom prst="roundRect">
            <a:avLst/>
          </a:prstGeom>
          <a:solidFill>
            <a:srgbClr val="E1F0D9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6BEA87-620A-A641-B685-E7E00192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 Module</a:t>
            </a:r>
          </a:p>
        </p:txBody>
      </p:sp>
      <p:pic>
        <p:nvPicPr>
          <p:cNvPr id="51" name="Picture 50" descr="Text&#10;&#10;Description automatically generated">
            <a:extLst>
              <a:ext uri="{FF2B5EF4-FFF2-40B4-BE49-F238E27FC236}">
                <a16:creationId xmlns:a16="http://schemas.microsoft.com/office/drawing/2014/main" id="{E4FE257C-4FD2-4444-A87B-CE4C82E82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766" y="1183111"/>
            <a:ext cx="6789085" cy="557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0325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4A588FF1-62BA-604D-A3EA-3415F9E0373F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05450C6-6BAD-CC4C-AB13-5259AE4151A2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81" name="Rounded Rectangle 8">
            <a:extLst>
              <a:ext uri="{FF2B5EF4-FFF2-40B4-BE49-F238E27FC236}">
                <a16:creationId xmlns:a16="http://schemas.microsoft.com/office/drawing/2014/main" id="{C6DCA482-4C96-4645-9E9D-0DE25DF2BF2F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474AD-CBC1-8A42-A0D2-89AC2224A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Rewrite Module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75000"/>
                  </a:schemeClr>
                </a:solidFill>
              </a:rPr>
              <a:t>Plan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Previous Story (if any)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Prompt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(Structured Context)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7D8F937-C32A-1842-B54C-440C287F1128}"/>
              </a:ext>
            </a:extLst>
          </p:cNvPr>
          <p:cNvSpPr/>
          <p:nvPr/>
        </p:nvSpPr>
        <p:spPr>
          <a:xfrm>
            <a:off x="9839409" y="4936056"/>
            <a:ext cx="1158322" cy="3385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Rerankers</a:t>
            </a:r>
            <a:endParaRPr lang="en-US" b="1" dirty="0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F08A5311-092C-B643-A789-DF71685752A5}"/>
              </a:ext>
            </a:extLst>
          </p:cNvPr>
          <p:cNvSpPr/>
          <p:nvPr/>
        </p:nvSpPr>
        <p:spPr>
          <a:xfrm>
            <a:off x="9547476" y="5929934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Final Edited Continuation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9BD417D-D4BA-9946-9CEE-8781F30505A5}"/>
              </a:ext>
            </a:extLst>
          </p:cNvPr>
          <p:cNvSpPr/>
          <p:nvPr/>
        </p:nvSpPr>
        <p:spPr>
          <a:xfrm>
            <a:off x="5223122" y="6059684"/>
            <a:ext cx="2061442" cy="337041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Contradicted Facts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0C46415-1DCD-0444-A76D-27AFB305A14F}"/>
              </a:ext>
            </a:extLst>
          </p:cNvPr>
          <p:cNvCxnSpPr>
            <a:cxnSpLocks/>
            <a:stCxn id="64" idx="1"/>
            <a:endCxn id="67" idx="3"/>
          </p:cNvCxnSpPr>
          <p:nvPr/>
        </p:nvCxnSpPr>
        <p:spPr>
          <a:xfrm flipH="1">
            <a:off x="9226670" y="5105333"/>
            <a:ext cx="612739" cy="2351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EFD832C-58F0-4F40-9755-B12DD9257E7F}"/>
              </a:ext>
            </a:extLst>
          </p:cNvPr>
          <p:cNvSpPr/>
          <p:nvPr/>
        </p:nvSpPr>
        <p:spPr>
          <a:xfrm>
            <a:off x="3625713" y="606548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BD171E98-9B07-B14E-A1E7-3E9B0CE09044}"/>
              </a:ext>
            </a:extLst>
          </p:cNvPr>
          <p:cNvCxnSpPr>
            <a:cxnSpLocks/>
            <a:stCxn id="73" idx="3"/>
            <a:endCxn id="71" idx="1"/>
          </p:cNvCxnSpPr>
          <p:nvPr/>
        </p:nvCxnSpPr>
        <p:spPr>
          <a:xfrm flipV="1">
            <a:off x="7284564" y="6225459"/>
            <a:ext cx="2262912" cy="274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A7C83FE4-5A91-BF44-A1B6-3A556C415CE7}"/>
              </a:ext>
            </a:extLst>
          </p:cNvPr>
          <p:cNvSpPr/>
          <p:nvPr/>
        </p:nvSpPr>
        <p:spPr>
          <a:xfrm>
            <a:off x="7944505" y="6059999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A9F3D2C8-E42B-3F4F-8872-BFBD0DFE2CE1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895F4F02-B489-8D4C-B56E-2CF82602D698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14FC84-7E21-EA4E-8A28-6F6F070ABAE9}"/>
              </a:ext>
            </a:extLst>
          </p:cNvPr>
          <p:cNvGrpSpPr/>
          <p:nvPr/>
        </p:nvGrpSpPr>
        <p:grpSpPr>
          <a:xfrm>
            <a:off x="327457" y="3744590"/>
            <a:ext cx="450780" cy="2587671"/>
            <a:chOff x="-348698" y="3477113"/>
            <a:chExt cx="1122996" cy="6007291"/>
          </a:xfrm>
        </p:grpSpPr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E8880641-BE45-A048-A9DC-5CA27410DADB}"/>
                </a:ext>
              </a:extLst>
            </p:cNvPr>
            <p:cNvSpPr/>
            <p:nvPr/>
          </p:nvSpPr>
          <p:spPr>
            <a:xfrm rot="16200000">
              <a:off x="-125291" y="3557810"/>
              <a:ext cx="980286" cy="818892"/>
            </a:xfrm>
            <a:prstGeom prst="downArrow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45C76AC-99CD-1847-BB5B-C606EE8C1B49}"/>
                </a:ext>
              </a:extLst>
            </p:cNvPr>
            <p:cNvSpPr/>
            <p:nvPr/>
          </p:nvSpPr>
          <p:spPr>
            <a:xfrm rot="16200000">
              <a:off x="133588" y="8857588"/>
              <a:ext cx="494352" cy="759279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F0AF145-C134-CF45-9179-068B6A94E5C9}"/>
                </a:ext>
              </a:extLst>
            </p:cNvPr>
            <p:cNvSpPr/>
            <p:nvPr/>
          </p:nvSpPr>
          <p:spPr>
            <a:xfrm>
              <a:off x="-348698" y="3728574"/>
              <a:ext cx="554562" cy="5755828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74C3E511-8FD2-A444-B9A5-87D9DE97A75C}"/>
              </a:ext>
            </a:extLst>
          </p:cNvPr>
          <p:cNvCxnSpPr>
            <a:cxnSpLocks/>
          </p:cNvCxnSpPr>
          <p:nvPr/>
        </p:nvCxnSpPr>
        <p:spPr>
          <a:xfrm>
            <a:off x="4595882" y="6234005"/>
            <a:ext cx="627240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A26C766-20BD-EE4A-A4F6-8260DF52B2B1}"/>
              </a:ext>
            </a:extLst>
          </p:cNvPr>
          <p:cNvCxnSpPr>
            <a:cxnSpLocks/>
          </p:cNvCxnSpPr>
          <p:nvPr/>
        </p:nvCxnSpPr>
        <p:spPr>
          <a:xfrm>
            <a:off x="4121838" y="4271575"/>
            <a:ext cx="0" cy="1788109"/>
          </a:xfrm>
          <a:prstGeom prst="straightConnector1">
            <a:avLst/>
          </a:prstGeom>
          <a:ln>
            <a:solidFill>
              <a:srgbClr val="ECECEC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658A810-A13F-3441-BF73-E087334D52DD}"/>
              </a:ext>
            </a:extLst>
          </p:cNvPr>
          <p:cNvSpPr/>
          <p:nvPr/>
        </p:nvSpPr>
        <p:spPr>
          <a:xfrm>
            <a:off x="193638" y="5646688"/>
            <a:ext cx="11532198" cy="1157522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B97A8BE-5923-014F-AECF-2175F10433F7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Setting                     Characters                    Outline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FC4D761-7F67-7D45-9831-FD0CD42AF969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03384C4F-3872-344E-A861-F0D606ACA352}"/>
              </a:ext>
            </a:extLst>
          </p:cNvPr>
          <p:cNvSpPr/>
          <p:nvPr/>
        </p:nvSpPr>
        <p:spPr>
          <a:xfrm>
            <a:off x="190174" y="4514164"/>
            <a:ext cx="590767" cy="1131987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75000"/>
                  </a:schemeClr>
                </a:solidFill>
              </a:rPr>
              <a:t>Draft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C08DD6E-7BCC-2641-9954-B761A9588C64}"/>
              </a:ext>
            </a:extLst>
          </p:cNvPr>
          <p:cNvSpPr/>
          <p:nvPr/>
        </p:nvSpPr>
        <p:spPr>
          <a:xfrm>
            <a:off x="190174" y="1075224"/>
            <a:ext cx="11671924" cy="3441409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D2DA6A66-E35D-4344-971A-D8AB9F4FF990}"/>
              </a:ext>
            </a:extLst>
          </p:cNvPr>
          <p:cNvSpPr/>
          <p:nvPr/>
        </p:nvSpPr>
        <p:spPr>
          <a:xfrm>
            <a:off x="9571302" y="3675140"/>
            <a:ext cx="1621300" cy="591050"/>
          </a:xfrm>
          <a:prstGeom prst="roundRect">
            <a:avLst/>
          </a:prstGeom>
          <a:solidFill>
            <a:srgbClr val="F6F9F3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4DAC46A-E076-4944-8155-012085585867}"/>
              </a:ext>
            </a:extLst>
          </p:cNvPr>
          <p:cNvSpPr/>
          <p:nvPr/>
        </p:nvSpPr>
        <p:spPr>
          <a:xfrm>
            <a:off x="9607955" y="3711793"/>
            <a:ext cx="1621300" cy="591050"/>
          </a:xfrm>
          <a:prstGeom prst="roundRect">
            <a:avLst/>
          </a:prstGeom>
          <a:solidFill>
            <a:srgbClr val="F6F9F3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DDFB98B2-EF9C-EB4B-8078-36983C0525C4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rgbClr val="F6F9F3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F9DA63E-FF30-EA44-8DF6-E3B39E84B954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rgbClr val="F6F9F3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F11767BE-42E0-DB49-9A0D-CE4995C47E2E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rgbClr val="F6F9F3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Story Continuations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76B7D69-D2B1-FF4D-B562-7692B3CF2306}"/>
              </a:ext>
            </a:extLst>
          </p:cNvPr>
          <p:cNvCxnSpPr>
            <a:cxnSpLocks/>
            <a:endCxn id="64" idx="0"/>
          </p:cNvCxnSpPr>
          <p:nvPr/>
        </p:nvCxnSpPr>
        <p:spPr>
          <a:xfrm flipH="1">
            <a:off x="10418570" y="4302843"/>
            <a:ext cx="35" cy="633213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B2A15CF-0F31-0442-BF89-B067F86E3BB5}"/>
              </a:ext>
            </a:extLst>
          </p:cNvPr>
          <p:cNvCxnSpPr>
            <a:cxnSpLocks/>
          </p:cNvCxnSpPr>
          <p:nvPr/>
        </p:nvCxnSpPr>
        <p:spPr>
          <a:xfrm flipH="1" flipV="1">
            <a:off x="4307176" y="5104795"/>
            <a:ext cx="3298194" cy="2889"/>
          </a:xfrm>
          <a:prstGeom prst="straightConnector1">
            <a:avLst/>
          </a:prstGeom>
          <a:ln>
            <a:solidFill>
              <a:srgbClr val="EEECED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Arc 76">
            <a:extLst>
              <a:ext uri="{FF2B5EF4-FFF2-40B4-BE49-F238E27FC236}">
                <a16:creationId xmlns:a16="http://schemas.microsoft.com/office/drawing/2014/main" id="{8673CB94-FE4B-D746-B870-6B5F6806848E}"/>
              </a:ext>
            </a:extLst>
          </p:cNvPr>
          <p:cNvSpPr/>
          <p:nvPr/>
        </p:nvSpPr>
        <p:spPr>
          <a:xfrm rot="16200000">
            <a:off x="4120140" y="5105957"/>
            <a:ext cx="374073" cy="370676"/>
          </a:xfrm>
          <a:prstGeom prst="arc">
            <a:avLst/>
          </a:prstGeom>
          <a:ln>
            <a:solidFill>
              <a:srgbClr val="EEECED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D847095D-A0CC-CC4D-A091-845F2BEECA68}"/>
              </a:ext>
            </a:extLst>
          </p:cNvPr>
          <p:cNvCxnSpPr>
            <a:cxnSpLocks/>
          </p:cNvCxnSpPr>
          <p:nvPr/>
        </p:nvCxnSpPr>
        <p:spPr>
          <a:xfrm>
            <a:off x="8426068" y="5403209"/>
            <a:ext cx="0" cy="656790"/>
          </a:xfrm>
          <a:prstGeom prst="straightConnector1">
            <a:avLst/>
          </a:prstGeom>
          <a:ln>
            <a:solidFill>
              <a:srgbClr val="ECECEC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4A301CE9-8F47-C54A-9050-1AA1BDB5017E}"/>
              </a:ext>
            </a:extLst>
          </p:cNvPr>
          <p:cNvSpPr/>
          <p:nvPr/>
        </p:nvSpPr>
        <p:spPr>
          <a:xfrm>
            <a:off x="7605370" y="4812159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Best Story Continuation</a:t>
            </a:r>
          </a:p>
        </p:txBody>
      </p:sp>
    </p:spTree>
    <p:extLst>
      <p:ext uri="{BB962C8B-B14F-4D97-AF65-F5344CB8AC3E}">
        <p14:creationId xmlns:p14="http://schemas.microsoft.com/office/powerpoint/2010/main" val="257652419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Rewrite Module</a:t>
            </a:r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FFE8CE70-DF2B-3C44-B963-3F0D424AEC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8394" y="1756987"/>
            <a:ext cx="7395210" cy="4108450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EE9E457-A71F-5D40-BEB7-8C75963727AC}"/>
              </a:ext>
            </a:extLst>
          </p:cNvPr>
          <p:cNvSpPr/>
          <p:nvPr/>
        </p:nvSpPr>
        <p:spPr>
          <a:xfrm>
            <a:off x="3367889" y="1901228"/>
            <a:ext cx="6319319" cy="3865829"/>
          </a:xfrm>
          <a:prstGeom prst="rect">
            <a:avLst/>
          </a:prstGeom>
          <a:solidFill>
            <a:srgbClr val="FBE5D7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978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Rewrite Module</a:t>
            </a:r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FFE8CE70-DF2B-3C44-B963-3F0D424AEC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8394" y="1756987"/>
            <a:ext cx="7395210" cy="4108450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EE9E457-A71F-5D40-BEB7-8C75963727AC}"/>
              </a:ext>
            </a:extLst>
          </p:cNvPr>
          <p:cNvSpPr/>
          <p:nvPr/>
        </p:nvSpPr>
        <p:spPr>
          <a:xfrm>
            <a:off x="8139065" y="1901228"/>
            <a:ext cx="1548143" cy="3865829"/>
          </a:xfrm>
          <a:prstGeom prst="rect">
            <a:avLst/>
          </a:prstGeom>
          <a:solidFill>
            <a:srgbClr val="FBE5D7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5805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Rewrite Module</a:t>
            </a:r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FFE8CE70-DF2B-3C44-B963-3F0D424AEC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8394" y="1756987"/>
            <a:ext cx="7395210" cy="4108450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1925EAD-81B9-7449-9E59-29A00A50906F}"/>
              </a:ext>
            </a:extLst>
          </p:cNvPr>
          <p:cNvSpPr/>
          <p:nvPr/>
        </p:nvSpPr>
        <p:spPr>
          <a:xfrm>
            <a:off x="8483096" y="3114392"/>
            <a:ext cx="1032095" cy="314608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190A-CD71-DA41-89B8-6C2F765B20BD}"/>
              </a:ext>
            </a:extLst>
          </p:cNvPr>
          <p:cNvSpPr/>
          <p:nvPr/>
        </p:nvSpPr>
        <p:spPr>
          <a:xfrm>
            <a:off x="8483096" y="5131806"/>
            <a:ext cx="1032095" cy="314608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8026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Rewrite Module</a:t>
            </a:r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FFE8CE70-DF2B-3C44-B963-3F0D424AEC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8394" y="1756987"/>
            <a:ext cx="7395210" cy="4108450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1925EAD-81B9-7449-9E59-29A00A50906F}"/>
              </a:ext>
            </a:extLst>
          </p:cNvPr>
          <p:cNvSpPr/>
          <p:nvPr/>
        </p:nvSpPr>
        <p:spPr>
          <a:xfrm>
            <a:off x="9252642" y="3114392"/>
            <a:ext cx="262549" cy="314608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5190A-CD71-DA41-89B8-6C2F765B20BD}"/>
              </a:ext>
            </a:extLst>
          </p:cNvPr>
          <p:cNvSpPr/>
          <p:nvPr/>
        </p:nvSpPr>
        <p:spPr>
          <a:xfrm>
            <a:off x="9252642" y="5131806"/>
            <a:ext cx="262549" cy="314608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4931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Rewrite Module</a:t>
            </a:r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FFE8CE70-DF2B-3C44-B963-3F0D424AEC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8394" y="1756987"/>
            <a:ext cx="7395210" cy="4108450"/>
          </a:xfrm>
        </p:spPr>
      </p:pic>
    </p:spTree>
    <p:extLst>
      <p:ext uri="{BB962C8B-B14F-4D97-AF65-F5344CB8AC3E}">
        <p14:creationId xmlns:p14="http://schemas.microsoft.com/office/powerpoint/2010/main" val="1466804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BF1AA-99F8-C74A-B913-1FF0DB63B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Challenges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7B5B4F7-A5AE-7841-B19D-9AC448C9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0452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Rewrite Module</a:t>
            </a:r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FFE8CE70-DF2B-3C44-B963-3F0D424AEC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98394" y="1756987"/>
            <a:ext cx="7395210" cy="410845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3BD4B37-9CA2-8744-8A8A-C77B9C16C81F}"/>
              </a:ext>
            </a:extLst>
          </p:cNvPr>
          <p:cNvSpPr txBox="1"/>
          <p:nvPr/>
        </p:nvSpPr>
        <p:spPr>
          <a:xfrm>
            <a:off x="3554822" y="6107785"/>
            <a:ext cx="5082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Nothing else in Re</a:t>
            </a:r>
            <a:r>
              <a:rPr lang="en-US" sz="2400" i="1" baseline="30000" dirty="0"/>
              <a:t>3</a:t>
            </a:r>
            <a:r>
              <a:rPr lang="en-US" sz="2400" i="1" dirty="0"/>
              <a:t> uses story datasets!</a:t>
            </a:r>
          </a:p>
        </p:txBody>
      </p:sp>
    </p:spTree>
    <p:extLst>
      <p:ext uri="{BB962C8B-B14F-4D97-AF65-F5344CB8AC3E}">
        <p14:creationId xmlns:p14="http://schemas.microsoft.com/office/powerpoint/2010/main" val="401715638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D7E-397E-3B4C-AFBD-4BA3B4D0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Ablation: No Rewrite Module</a:t>
            </a:r>
          </a:p>
        </p:txBody>
      </p:sp>
    </p:spTree>
    <p:extLst>
      <p:ext uri="{BB962C8B-B14F-4D97-AF65-F5344CB8AC3E}">
        <p14:creationId xmlns:p14="http://schemas.microsoft.com/office/powerpoint/2010/main" val="108004158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D7E-397E-3B4C-AFBD-4BA3B4D0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Ablation: No Rewrite Module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C2678BA-2AAD-3C41-8CB8-D0C2C33CD538}"/>
              </a:ext>
            </a:extLst>
          </p:cNvPr>
          <p:cNvCxnSpPr>
            <a:cxnSpLocks/>
          </p:cNvCxnSpPr>
          <p:nvPr/>
        </p:nvCxnSpPr>
        <p:spPr>
          <a:xfrm flipV="1">
            <a:off x="3609358" y="1345474"/>
            <a:ext cx="18279" cy="4934355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9D8A7CD-E636-244F-89B3-43386F259B3B}"/>
              </a:ext>
            </a:extLst>
          </p:cNvPr>
          <p:cNvSpPr/>
          <p:nvPr/>
        </p:nvSpPr>
        <p:spPr>
          <a:xfrm rot="16200000">
            <a:off x="7208864" y="1713660"/>
            <a:ext cx="210930" cy="210312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3C9EB5-41BB-D842-85E5-59D6A2A4357C}"/>
              </a:ext>
            </a:extLst>
          </p:cNvPr>
          <p:cNvSpPr txBox="1"/>
          <p:nvPr/>
        </p:nvSpPr>
        <p:spPr>
          <a:xfrm>
            <a:off x="7381089" y="1638653"/>
            <a:ext cx="499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5E92A3-B9D0-8247-99D1-CC7848E5143D}"/>
              </a:ext>
            </a:extLst>
          </p:cNvPr>
          <p:cNvSpPr/>
          <p:nvPr/>
        </p:nvSpPr>
        <p:spPr>
          <a:xfrm rot="16200000">
            <a:off x="4599598" y="1713567"/>
            <a:ext cx="211115" cy="2103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3C4B1D-FCEC-0142-BB49-03E7E0FC94CA}"/>
              </a:ext>
            </a:extLst>
          </p:cNvPr>
          <p:cNvSpPr txBox="1"/>
          <p:nvPr/>
        </p:nvSpPr>
        <p:spPr>
          <a:xfrm>
            <a:off x="4771916" y="1638653"/>
            <a:ext cx="1740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</a:t>
            </a:r>
            <a:r>
              <a:rPr lang="en-US" baseline="30000" dirty="0"/>
              <a:t>3</a:t>
            </a:r>
            <a:r>
              <a:rPr lang="en-US" dirty="0"/>
              <a:t> (No Rewrite)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2355CA-9CD7-094A-99C7-FADA16E22EEF}"/>
              </a:ext>
            </a:extLst>
          </p:cNvPr>
          <p:cNvSpPr/>
          <p:nvPr/>
        </p:nvSpPr>
        <p:spPr>
          <a:xfrm rot="16200000">
            <a:off x="3204654" y="4774366"/>
            <a:ext cx="2697480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60D2B3-751F-AE4D-AB9E-0AA2E2D4CEDB}"/>
              </a:ext>
            </a:extLst>
          </p:cNvPr>
          <p:cNvSpPr/>
          <p:nvPr/>
        </p:nvSpPr>
        <p:spPr>
          <a:xfrm rot="16200000">
            <a:off x="3062503" y="5021021"/>
            <a:ext cx="2203704" cy="304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8CC771-A58E-C34A-AF77-050C2086A383}"/>
              </a:ext>
            </a:extLst>
          </p:cNvPr>
          <p:cNvSpPr/>
          <p:nvPr/>
        </p:nvSpPr>
        <p:spPr>
          <a:xfrm rot="16200000">
            <a:off x="4556066" y="4789131"/>
            <a:ext cx="2660904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738D27-370E-0745-861F-3557739C5E84}"/>
              </a:ext>
            </a:extLst>
          </p:cNvPr>
          <p:cNvSpPr/>
          <p:nvPr/>
        </p:nvSpPr>
        <p:spPr>
          <a:xfrm rot="16200000">
            <a:off x="4491640" y="5113510"/>
            <a:ext cx="2011680" cy="304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F8544-227D-A84F-A18E-B5355C56F748}"/>
              </a:ext>
            </a:extLst>
          </p:cNvPr>
          <p:cNvSpPr/>
          <p:nvPr/>
        </p:nvSpPr>
        <p:spPr>
          <a:xfrm rot="16200000">
            <a:off x="5617631" y="4615395"/>
            <a:ext cx="3008376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C57A39-C79C-0A48-97CD-E4FD66C42D25}"/>
              </a:ext>
            </a:extLst>
          </p:cNvPr>
          <p:cNvSpPr/>
          <p:nvPr/>
        </p:nvSpPr>
        <p:spPr>
          <a:xfrm rot="16200000">
            <a:off x="5717564" y="5104599"/>
            <a:ext cx="2029968" cy="3041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E2EA0E-F2F6-8942-BEAE-1F67D8DA828D}"/>
              </a:ext>
            </a:extLst>
          </p:cNvPr>
          <p:cNvSpPr/>
          <p:nvPr/>
        </p:nvSpPr>
        <p:spPr>
          <a:xfrm rot="16200000">
            <a:off x="6847836" y="4519382"/>
            <a:ext cx="3200400" cy="304183"/>
          </a:xfrm>
          <a:prstGeom prst="rect">
            <a:avLst/>
          </a:prstGeom>
          <a:solidFill>
            <a:srgbClr val="B4C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AED8A5-6E3F-2946-B86A-9E82F9A5C3CC}"/>
              </a:ext>
            </a:extLst>
          </p:cNvPr>
          <p:cNvSpPr/>
          <p:nvPr/>
        </p:nvSpPr>
        <p:spPr>
          <a:xfrm rot="16200000">
            <a:off x="6641445" y="4702263"/>
            <a:ext cx="2834640" cy="3041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D6D0FD-6B98-8B43-AE4A-BDB58AD1D3CF}"/>
              </a:ext>
            </a:extLst>
          </p:cNvPr>
          <p:cNvSpPr txBox="1"/>
          <p:nvPr/>
        </p:nvSpPr>
        <p:spPr>
          <a:xfrm>
            <a:off x="3865457" y="376301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46.3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947523-E209-D649-8082-14BB32932212}"/>
              </a:ext>
            </a:extLst>
          </p:cNvPr>
          <p:cNvSpPr txBox="1"/>
          <p:nvPr/>
        </p:nvSpPr>
        <p:spPr>
          <a:xfrm>
            <a:off x="4251365" y="325967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56.7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839169-3E03-AF4C-985E-00B051A06CD7}"/>
              </a:ext>
            </a:extLst>
          </p:cNvPr>
          <p:cNvSpPr txBox="1"/>
          <p:nvPr/>
        </p:nvSpPr>
        <p:spPr>
          <a:xfrm>
            <a:off x="5189590" y="394252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42.3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D3157E-E26E-944A-B11F-8E335FB5674A}"/>
              </a:ext>
            </a:extLst>
          </p:cNvPr>
          <p:cNvSpPr txBox="1"/>
          <p:nvPr/>
        </p:nvSpPr>
        <p:spPr>
          <a:xfrm>
            <a:off x="5572617" y="330714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56.0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93DBFE-2472-2D47-818A-81FE1AE85AD4}"/>
              </a:ext>
            </a:extLst>
          </p:cNvPr>
          <p:cNvSpPr txBox="1"/>
          <p:nvPr/>
        </p:nvSpPr>
        <p:spPr>
          <a:xfrm>
            <a:off x="6432032" y="394259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42.7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227BD5-CB3D-1943-99F8-C88EEB3C6213}"/>
              </a:ext>
            </a:extLst>
          </p:cNvPr>
          <p:cNvSpPr txBox="1"/>
          <p:nvPr/>
        </p:nvSpPr>
        <p:spPr>
          <a:xfrm>
            <a:off x="6811612" y="2953393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63.3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499643-60FA-5743-8F4B-F4F9B29EEACB}"/>
              </a:ext>
            </a:extLst>
          </p:cNvPr>
          <p:cNvSpPr txBox="1"/>
          <p:nvPr/>
        </p:nvSpPr>
        <p:spPr>
          <a:xfrm>
            <a:off x="7750875" y="312000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59.7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5E97D8-C7E0-2149-B7A1-4E2623FCF11B}"/>
              </a:ext>
            </a:extLst>
          </p:cNvPr>
          <p:cNvSpPr txBox="1"/>
          <p:nvPr/>
        </p:nvSpPr>
        <p:spPr>
          <a:xfrm>
            <a:off x="8140860" y="276793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67.3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6A316D6-381B-8A41-BCDB-0EFC5B685EB6}"/>
              </a:ext>
            </a:extLst>
          </p:cNvPr>
          <p:cNvCxnSpPr>
            <a:cxnSpLocks/>
          </p:cNvCxnSpPr>
          <p:nvPr/>
        </p:nvCxnSpPr>
        <p:spPr>
          <a:xfrm>
            <a:off x="3509667" y="6279829"/>
            <a:ext cx="5551654" cy="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4C969CE-9031-C143-B4D0-49576871FB1E}"/>
              </a:ext>
            </a:extLst>
          </p:cNvPr>
          <p:cNvCxnSpPr>
            <a:cxnSpLocks/>
          </p:cNvCxnSpPr>
          <p:nvPr/>
        </p:nvCxnSpPr>
        <p:spPr>
          <a:xfrm flipH="1">
            <a:off x="3546421" y="1534956"/>
            <a:ext cx="151261" cy="0"/>
          </a:xfrm>
          <a:prstGeom prst="line">
            <a:avLst/>
          </a:prstGeom>
          <a:ln w="44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DCCE981-B55D-DB41-B1A3-CC89DBFBDFAD}"/>
              </a:ext>
            </a:extLst>
          </p:cNvPr>
          <p:cNvSpPr txBox="1"/>
          <p:nvPr/>
        </p:nvSpPr>
        <p:spPr>
          <a:xfrm>
            <a:off x="3192017" y="6038856"/>
            <a:ext cx="226660" cy="239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3DA752F-88E8-7349-AB9F-7189AFEEA569}"/>
              </a:ext>
            </a:extLst>
          </p:cNvPr>
          <p:cNvSpPr txBox="1"/>
          <p:nvPr/>
        </p:nvSpPr>
        <p:spPr>
          <a:xfrm>
            <a:off x="2934731" y="1304813"/>
            <a:ext cx="433878" cy="239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F917B2-B1C0-A448-A3DB-9FA88BE03565}"/>
              </a:ext>
            </a:extLst>
          </p:cNvPr>
          <p:cNvSpPr txBox="1"/>
          <p:nvPr/>
        </p:nvSpPr>
        <p:spPr>
          <a:xfrm>
            <a:off x="3663902" y="6264595"/>
            <a:ext cx="939792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Interesting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029CC89-0323-A04B-A08D-07136DB67D85}"/>
              </a:ext>
            </a:extLst>
          </p:cNvPr>
          <p:cNvSpPr txBox="1"/>
          <p:nvPr/>
        </p:nvSpPr>
        <p:spPr>
          <a:xfrm>
            <a:off x="5057557" y="6264595"/>
            <a:ext cx="849171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Coherent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7EC7EAC-B497-D545-AC2B-262CA127A6AA}"/>
              </a:ext>
            </a:extLst>
          </p:cNvPr>
          <p:cNvSpPr txBox="1"/>
          <p:nvPr/>
        </p:nvSpPr>
        <p:spPr>
          <a:xfrm>
            <a:off x="6329343" y="6264595"/>
            <a:ext cx="809137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Relevant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1A481FA-3CEE-2E4E-B7EF-2AA16FFDF2B7}"/>
              </a:ext>
            </a:extLst>
          </p:cNvPr>
          <p:cNvSpPr txBox="1"/>
          <p:nvPr/>
        </p:nvSpPr>
        <p:spPr>
          <a:xfrm>
            <a:off x="7619045" y="6263600"/>
            <a:ext cx="935221" cy="1916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Humanlike</a:t>
            </a:r>
          </a:p>
        </p:txBody>
      </p:sp>
    </p:spTree>
    <p:extLst>
      <p:ext uri="{BB962C8B-B14F-4D97-AF65-F5344CB8AC3E}">
        <p14:creationId xmlns:p14="http://schemas.microsoft.com/office/powerpoint/2010/main" val="104360369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5AA6FEA7-D138-C643-9E66-6ED39D05C01E}"/>
              </a:ext>
            </a:extLst>
          </p:cNvPr>
          <p:cNvSpPr/>
          <p:nvPr/>
        </p:nvSpPr>
        <p:spPr>
          <a:xfrm>
            <a:off x="1554700" y="1206712"/>
            <a:ext cx="9087902" cy="96831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6FEC92A-F926-5445-B6D6-FF1631409EC5}"/>
              </a:ext>
            </a:extLst>
          </p:cNvPr>
          <p:cNvSpPr txBox="1"/>
          <p:nvPr/>
        </p:nvSpPr>
        <p:spPr>
          <a:xfrm>
            <a:off x="3147829" y="1227336"/>
            <a:ext cx="75455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After years of being content with only a small inheritance, Sarah's life is turned upside down when she discovers she is actually a millionaire. She must learn to navigate her new life of luxury while also dealing with the guilt she feels over her new-found fortune.</a:t>
            </a:r>
          </a:p>
        </p:txBody>
      </p:sp>
      <p:sp>
        <p:nvSpPr>
          <p:cNvPr id="80" name="Rounded Rectangle 8">
            <a:extLst>
              <a:ext uri="{FF2B5EF4-FFF2-40B4-BE49-F238E27FC236}">
                <a16:creationId xmlns:a16="http://schemas.microsoft.com/office/drawing/2014/main" id="{9E5920AD-D5DD-BD49-9B7E-2F9022B58CBB}"/>
              </a:ext>
            </a:extLst>
          </p:cNvPr>
          <p:cNvSpPr/>
          <p:nvPr/>
        </p:nvSpPr>
        <p:spPr>
          <a:xfrm>
            <a:off x="1554726" y="1206689"/>
            <a:ext cx="1542329" cy="968316"/>
          </a:xfrm>
          <a:custGeom>
            <a:avLst/>
            <a:gdLst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380940 w 1542329"/>
              <a:gd name="connsiteY2" fmla="*/ 0 h 968316"/>
              <a:gd name="connsiteX3" fmla="*/ 1542329 w 1542329"/>
              <a:gd name="connsiteY3" fmla="*/ 161389 h 968316"/>
              <a:gd name="connsiteX4" fmla="*/ 1542329 w 1542329"/>
              <a:gd name="connsiteY4" fmla="*/ 806927 h 968316"/>
              <a:gd name="connsiteX5" fmla="*/ 1380940 w 1542329"/>
              <a:gd name="connsiteY5" fmla="*/ 968316 h 968316"/>
              <a:gd name="connsiteX6" fmla="*/ 161389 w 1542329"/>
              <a:gd name="connsiteY6" fmla="*/ 968316 h 968316"/>
              <a:gd name="connsiteX7" fmla="*/ 0 w 1542329"/>
              <a:gd name="connsiteY7" fmla="*/ 806927 h 968316"/>
              <a:gd name="connsiteX8" fmla="*/ 0 w 1542329"/>
              <a:gd name="connsiteY8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16138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380940 w 1542329"/>
              <a:gd name="connsiteY4" fmla="*/ 968316 h 968316"/>
              <a:gd name="connsiteX5" fmla="*/ 161389 w 1542329"/>
              <a:gd name="connsiteY5" fmla="*/ 968316 h 968316"/>
              <a:gd name="connsiteX6" fmla="*/ 0 w 1542329"/>
              <a:gd name="connsiteY6" fmla="*/ 806927 h 968316"/>
              <a:gd name="connsiteX7" fmla="*/ 0 w 1542329"/>
              <a:gd name="connsiteY7" fmla="*/ 161389 h 968316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80692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  <a:gd name="connsiteX0" fmla="*/ 0 w 1542329"/>
              <a:gd name="connsiteY0" fmla="*/ 161389 h 1037899"/>
              <a:gd name="connsiteX1" fmla="*/ 161389 w 1542329"/>
              <a:gd name="connsiteY1" fmla="*/ 0 h 1037899"/>
              <a:gd name="connsiteX2" fmla="*/ 1542329 w 1542329"/>
              <a:gd name="connsiteY2" fmla="*/ 2639 h 1037899"/>
              <a:gd name="connsiteX3" fmla="*/ 1542329 w 1542329"/>
              <a:gd name="connsiteY3" fmla="*/ 965677 h 1037899"/>
              <a:gd name="connsiteX4" fmla="*/ 161389 w 1542329"/>
              <a:gd name="connsiteY4" fmla="*/ 968316 h 1037899"/>
              <a:gd name="connsiteX5" fmla="*/ 0 w 1542329"/>
              <a:gd name="connsiteY5" fmla="*/ 806927 h 1037899"/>
              <a:gd name="connsiteX6" fmla="*/ 0 w 1542329"/>
              <a:gd name="connsiteY6" fmla="*/ 161389 h 1037899"/>
              <a:gd name="connsiteX0" fmla="*/ 0 w 1542329"/>
              <a:gd name="connsiteY0" fmla="*/ 161389 h 968316"/>
              <a:gd name="connsiteX1" fmla="*/ 161389 w 1542329"/>
              <a:gd name="connsiteY1" fmla="*/ 0 h 968316"/>
              <a:gd name="connsiteX2" fmla="*/ 1542329 w 1542329"/>
              <a:gd name="connsiteY2" fmla="*/ 2639 h 968316"/>
              <a:gd name="connsiteX3" fmla="*/ 1542329 w 1542329"/>
              <a:gd name="connsiteY3" fmla="*/ 965677 h 968316"/>
              <a:gd name="connsiteX4" fmla="*/ 161389 w 1542329"/>
              <a:gd name="connsiteY4" fmla="*/ 968316 h 968316"/>
              <a:gd name="connsiteX5" fmla="*/ 0 w 1542329"/>
              <a:gd name="connsiteY5" fmla="*/ 806927 h 968316"/>
              <a:gd name="connsiteX6" fmla="*/ 0 w 1542329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2329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542329" y="2639"/>
                </a:lnTo>
                <a:lnTo>
                  <a:pt x="1542329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BFBDC0"/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Premise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474AD-CBC1-8A42-A0D2-89AC2224A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Module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CA339FA-F1F2-C244-B6B8-1ACC904C02A3}"/>
              </a:ext>
            </a:extLst>
          </p:cNvPr>
          <p:cNvSpPr/>
          <p:nvPr/>
        </p:nvSpPr>
        <p:spPr>
          <a:xfrm>
            <a:off x="784989" y="5721489"/>
            <a:ext cx="10626068" cy="968316"/>
          </a:xfrm>
          <a:prstGeom prst="roundRect">
            <a:avLst/>
          </a:prstGeom>
          <a:solidFill>
            <a:srgbClr val="FADADD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10D3B23-D454-2C44-A8F4-DA7EB1B366C6}"/>
              </a:ext>
            </a:extLst>
          </p:cNvPr>
          <p:cNvSpPr/>
          <p:nvPr/>
        </p:nvSpPr>
        <p:spPr>
          <a:xfrm>
            <a:off x="785036" y="4600716"/>
            <a:ext cx="10626070" cy="968316"/>
          </a:xfrm>
          <a:prstGeom prst="roundRect">
            <a:avLst/>
          </a:prstGeom>
          <a:solidFill>
            <a:srgbClr val="FCE6D6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7767D5C-9392-1A4F-83D9-C066D36CE746}"/>
              </a:ext>
            </a:extLst>
          </p:cNvPr>
          <p:cNvSpPr/>
          <p:nvPr/>
        </p:nvSpPr>
        <p:spPr>
          <a:xfrm>
            <a:off x="784988" y="3471048"/>
            <a:ext cx="10626071" cy="968316"/>
          </a:xfrm>
          <a:prstGeom prst="roundRect">
            <a:avLst/>
          </a:prstGeom>
          <a:solidFill>
            <a:srgbClr val="E4F0D9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A718B96-8C7B-134E-8CCB-ACFFFA4BC18F}"/>
              </a:ext>
            </a:extLst>
          </p:cNvPr>
          <p:cNvSpPr/>
          <p:nvPr/>
        </p:nvSpPr>
        <p:spPr>
          <a:xfrm>
            <a:off x="795088" y="2333900"/>
            <a:ext cx="10611924" cy="968316"/>
          </a:xfrm>
          <a:prstGeom prst="roundRect">
            <a:avLst/>
          </a:prstGeom>
          <a:solidFill>
            <a:srgbClr val="DBE3F4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788B9BC-74E3-AC46-A96A-9F0EBB8110AB}"/>
              </a:ext>
            </a:extLst>
          </p:cNvPr>
          <p:cNvSpPr/>
          <p:nvPr/>
        </p:nvSpPr>
        <p:spPr>
          <a:xfrm>
            <a:off x="784988" y="2333900"/>
            <a:ext cx="1937694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0921 w 1934308"/>
              <a:gd name="connsiteY2" fmla="*/ 2216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694"/>
              <a:gd name="connsiteY0" fmla="*/ 161389 h 1026452"/>
              <a:gd name="connsiteX1" fmla="*/ 161389 w 1937694"/>
              <a:gd name="connsiteY1" fmla="*/ 0 h 1026452"/>
              <a:gd name="connsiteX2" fmla="*/ 1930921 w 1937694"/>
              <a:gd name="connsiteY2" fmla="*/ 2216 h 1026452"/>
              <a:gd name="connsiteX3" fmla="*/ 1937694 w 1937694"/>
              <a:gd name="connsiteY3" fmla="*/ 966100 h 1026452"/>
              <a:gd name="connsiteX4" fmla="*/ 161389 w 1937694"/>
              <a:gd name="connsiteY4" fmla="*/ 968316 h 1026452"/>
              <a:gd name="connsiteX5" fmla="*/ 0 w 1937694"/>
              <a:gd name="connsiteY5" fmla="*/ 806927 h 1026452"/>
              <a:gd name="connsiteX6" fmla="*/ 0 w 1937694"/>
              <a:gd name="connsiteY6" fmla="*/ 161389 h 1026452"/>
              <a:gd name="connsiteX0" fmla="*/ 0 w 1937694"/>
              <a:gd name="connsiteY0" fmla="*/ 161389 h 968316"/>
              <a:gd name="connsiteX1" fmla="*/ 161389 w 1937694"/>
              <a:gd name="connsiteY1" fmla="*/ 0 h 968316"/>
              <a:gd name="connsiteX2" fmla="*/ 1930921 w 1937694"/>
              <a:gd name="connsiteY2" fmla="*/ 2216 h 968316"/>
              <a:gd name="connsiteX3" fmla="*/ 1937694 w 1937694"/>
              <a:gd name="connsiteY3" fmla="*/ 966100 h 968316"/>
              <a:gd name="connsiteX4" fmla="*/ 161389 w 1937694"/>
              <a:gd name="connsiteY4" fmla="*/ 968316 h 968316"/>
              <a:gd name="connsiteX5" fmla="*/ 0 w 1937694"/>
              <a:gd name="connsiteY5" fmla="*/ 806927 h 968316"/>
              <a:gd name="connsiteX6" fmla="*/ 0 w 1937694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694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0921" y="2216"/>
                </a:lnTo>
                <a:cubicBezTo>
                  <a:pt x="1933179" y="323511"/>
                  <a:pt x="1935436" y="644805"/>
                  <a:pt x="1937694" y="966100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4372C5"/>
          </a:solidFill>
          <a:ln w="38100">
            <a:solidFill>
              <a:srgbClr val="2E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Plan</a:t>
            </a:r>
          </a:p>
        </p:txBody>
      </p:sp>
      <p:sp>
        <p:nvSpPr>
          <p:cNvPr id="47" name="Rounded Rectangle 9">
            <a:extLst>
              <a:ext uri="{FF2B5EF4-FFF2-40B4-BE49-F238E27FC236}">
                <a16:creationId xmlns:a16="http://schemas.microsoft.com/office/drawing/2014/main" id="{FBB22A94-8FA4-3F46-AD43-D085445D8401}"/>
              </a:ext>
            </a:extLst>
          </p:cNvPr>
          <p:cNvSpPr/>
          <p:nvPr/>
        </p:nvSpPr>
        <p:spPr>
          <a:xfrm>
            <a:off x="784988" y="3470511"/>
            <a:ext cx="1934308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1031388"/>
              <a:gd name="connsiteX1" fmla="*/ 161389 w 1934308"/>
              <a:gd name="connsiteY1" fmla="*/ 536 h 1031388"/>
              <a:gd name="connsiteX2" fmla="*/ 1934308 w 1934308"/>
              <a:gd name="connsiteY2" fmla="*/ 0 h 1031388"/>
              <a:gd name="connsiteX3" fmla="*/ 1934308 w 1934308"/>
              <a:gd name="connsiteY3" fmla="*/ 972563 h 1031388"/>
              <a:gd name="connsiteX4" fmla="*/ 161389 w 1934308"/>
              <a:gd name="connsiteY4" fmla="*/ 968852 h 1031388"/>
              <a:gd name="connsiteX5" fmla="*/ 0 w 1934308"/>
              <a:gd name="connsiteY5" fmla="*/ 807463 h 1031388"/>
              <a:gd name="connsiteX6" fmla="*/ 0 w 1934308"/>
              <a:gd name="connsiteY6" fmla="*/ 161925 h 1031388"/>
              <a:gd name="connsiteX0" fmla="*/ 0 w 1934308"/>
              <a:gd name="connsiteY0" fmla="*/ 161925 h 972563"/>
              <a:gd name="connsiteX1" fmla="*/ 161389 w 1934308"/>
              <a:gd name="connsiteY1" fmla="*/ 536 h 972563"/>
              <a:gd name="connsiteX2" fmla="*/ 1934308 w 1934308"/>
              <a:gd name="connsiteY2" fmla="*/ 0 h 972563"/>
              <a:gd name="connsiteX3" fmla="*/ 1934308 w 1934308"/>
              <a:gd name="connsiteY3" fmla="*/ 972563 h 972563"/>
              <a:gd name="connsiteX4" fmla="*/ 161389 w 1934308"/>
              <a:gd name="connsiteY4" fmla="*/ 968852 h 972563"/>
              <a:gd name="connsiteX5" fmla="*/ 0 w 1934308"/>
              <a:gd name="connsiteY5" fmla="*/ 807463 h 972563"/>
              <a:gd name="connsiteX6" fmla="*/ 0 w 1934308"/>
              <a:gd name="connsiteY6" fmla="*/ 161925 h 972563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535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966213 h 968852"/>
              <a:gd name="connsiteX4" fmla="*/ 161389 w 1934308"/>
              <a:gd name="connsiteY4" fmla="*/ 968852 h 968852"/>
              <a:gd name="connsiteX5" fmla="*/ 0 w 1934308"/>
              <a:gd name="connsiteY5" fmla="*/ 807463 h 968852"/>
              <a:gd name="connsiteX6" fmla="*/ 0 w 1934308"/>
              <a:gd name="connsiteY6" fmla="*/ 161925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852">
                <a:moveTo>
                  <a:pt x="0" y="161925"/>
                </a:moveTo>
                <a:cubicBezTo>
                  <a:pt x="0" y="72792"/>
                  <a:pt x="72256" y="536"/>
                  <a:pt x="161389" y="536"/>
                </a:cubicBezTo>
                <a:lnTo>
                  <a:pt x="1934308" y="0"/>
                </a:lnTo>
                <a:lnTo>
                  <a:pt x="1934308" y="966213"/>
                </a:lnTo>
                <a:lnTo>
                  <a:pt x="161389" y="968852"/>
                </a:lnTo>
                <a:cubicBezTo>
                  <a:pt x="72256" y="968852"/>
                  <a:pt x="0" y="896596"/>
                  <a:pt x="0" y="807463"/>
                </a:cubicBezTo>
                <a:lnTo>
                  <a:pt x="0" y="161925"/>
                </a:lnTo>
                <a:close/>
              </a:path>
            </a:pathLst>
          </a:custGeom>
          <a:solidFill>
            <a:srgbClr val="70AC47"/>
          </a:solidFill>
          <a:ln w="38100">
            <a:solidFill>
              <a:srgbClr val="507E3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Draft</a:t>
            </a:r>
          </a:p>
        </p:txBody>
      </p:sp>
      <p:sp>
        <p:nvSpPr>
          <p:cNvPr id="48" name="Rounded Rectangle 10">
            <a:extLst>
              <a:ext uri="{FF2B5EF4-FFF2-40B4-BE49-F238E27FC236}">
                <a16:creationId xmlns:a16="http://schemas.microsoft.com/office/drawing/2014/main" id="{477AC82C-0DD0-EB49-B958-3840C9CCD480}"/>
              </a:ext>
            </a:extLst>
          </p:cNvPr>
          <p:cNvSpPr/>
          <p:nvPr/>
        </p:nvSpPr>
        <p:spPr>
          <a:xfrm>
            <a:off x="784988" y="4600716"/>
            <a:ext cx="1934308" cy="968316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925 h 968852"/>
              <a:gd name="connsiteX1" fmla="*/ 161389 w 1934308"/>
              <a:gd name="connsiteY1" fmla="*/ 536 h 968852"/>
              <a:gd name="connsiteX2" fmla="*/ 1934308 w 1934308"/>
              <a:gd name="connsiteY2" fmla="*/ 0 h 968852"/>
              <a:gd name="connsiteX3" fmla="*/ 1934308 w 1934308"/>
              <a:gd name="connsiteY3" fmla="*/ 807463 h 968852"/>
              <a:gd name="connsiteX4" fmla="*/ 1772919 w 1934308"/>
              <a:gd name="connsiteY4" fmla="*/ 968852 h 968852"/>
              <a:gd name="connsiteX5" fmla="*/ 161389 w 1934308"/>
              <a:gd name="connsiteY5" fmla="*/ 968852 h 968852"/>
              <a:gd name="connsiteX6" fmla="*/ 0 w 1934308"/>
              <a:gd name="connsiteY6" fmla="*/ 807463 h 968852"/>
              <a:gd name="connsiteX7" fmla="*/ 0 w 1934308"/>
              <a:gd name="connsiteY7" fmla="*/ 161925 h 968852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4308"/>
              <a:gd name="connsiteY0" fmla="*/ 161389 h 1037899"/>
              <a:gd name="connsiteX1" fmla="*/ 161389 w 1934308"/>
              <a:gd name="connsiteY1" fmla="*/ 0 h 1037899"/>
              <a:gd name="connsiteX2" fmla="*/ 1934308 w 1934308"/>
              <a:gd name="connsiteY2" fmla="*/ 2639 h 1037899"/>
              <a:gd name="connsiteX3" fmla="*/ 1934308 w 1934308"/>
              <a:gd name="connsiteY3" fmla="*/ 965677 h 1037899"/>
              <a:gd name="connsiteX4" fmla="*/ 161389 w 1934308"/>
              <a:gd name="connsiteY4" fmla="*/ 968316 h 1037899"/>
              <a:gd name="connsiteX5" fmla="*/ 0 w 1934308"/>
              <a:gd name="connsiteY5" fmla="*/ 806927 h 1037899"/>
              <a:gd name="connsiteX6" fmla="*/ 0 w 1934308"/>
              <a:gd name="connsiteY6" fmla="*/ 161389 h 1037899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2639 h 968316"/>
              <a:gd name="connsiteX3" fmla="*/ 1934308 w 1934308"/>
              <a:gd name="connsiteY3" fmla="*/ 96567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4308" h="968316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4308" y="2639"/>
                </a:lnTo>
                <a:lnTo>
                  <a:pt x="1934308" y="965677"/>
                </a:ln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D7C31"/>
          </a:solidFill>
          <a:ln w="38100">
            <a:solidFill>
              <a:srgbClr val="C55B0E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Rewrite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50A59B3-08FF-6040-AB14-03D2E18D4DBB}"/>
              </a:ext>
            </a:extLst>
          </p:cNvPr>
          <p:cNvSpPr/>
          <p:nvPr/>
        </p:nvSpPr>
        <p:spPr>
          <a:xfrm>
            <a:off x="5558880" y="3680525"/>
            <a:ext cx="2190458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Prompt</a:t>
            </a:r>
          </a:p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(Structured Context)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7D8F937-C32A-1842-B54C-440C287F1128}"/>
              </a:ext>
            </a:extLst>
          </p:cNvPr>
          <p:cNvSpPr/>
          <p:nvPr/>
        </p:nvSpPr>
        <p:spPr>
          <a:xfrm>
            <a:off x="9839409" y="4936056"/>
            <a:ext cx="1158322" cy="33855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</a:rPr>
              <a:t>Rerankers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F08A5311-092C-B643-A789-DF71685752A5}"/>
              </a:ext>
            </a:extLst>
          </p:cNvPr>
          <p:cNvSpPr/>
          <p:nvPr/>
        </p:nvSpPr>
        <p:spPr>
          <a:xfrm>
            <a:off x="9547476" y="5929934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Final Edited Continuation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1E6324D-04BE-DE42-9490-FC6B5B7F3D87}"/>
              </a:ext>
            </a:extLst>
          </p:cNvPr>
          <p:cNvCxnSpPr>
            <a:cxnSpLocks/>
          </p:cNvCxnSpPr>
          <p:nvPr/>
        </p:nvCxnSpPr>
        <p:spPr>
          <a:xfrm flipV="1">
            <a:off x="7749338" y="3970665"/>
            <a:ext cx="1821964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6AC252B-EAC9-0E4C-8C5B-EC1F2E05B564}"/>
              </a:ext>
            </a:extLst>
          </p:cNvPr>
          <p:cNvSpPr/>
          <p:nvPr/>
        </p:nvSpPr>
        <p:spPr>
          <a:xfrm>
            <a:off x="8174183" y="3793872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0C46415-1DCD-0444-A76D-27AFB305A14F}"/>
              </a:ext>
            </a:extLst>
          </p:cNvPr>
          <p:cNvCxnSpPr>
            <a:cxnSpLocks/>
            <a:stCxn id="64" idx="1"/>
            <a:endCxn id="67" idx="3"/>
          </p:cNvCxnSpPr>
          <p:nvPr/>
        </p:nvCxnSpPr>
        <p:spPr>
          <a:xfrm flipH="1">
            <a:off x="9226670" y="5105333"/>
            <a:ext cx="612739" cy="2351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76B7D69-D2B1-FF4D-B562-7692B3CF2306}"/>
              </a:ext>
            </a:extLst>
          </p:cNvPr>
          <p:cNvCxnSpPr>
            <a:cxnSpLocks/>
            <a:endCxn id="64" idx="0"/>
          </p:cNvCxnSpPr>
          <p:nvPr/>
        </p:nvCxnSpPr>
        <p:spPr>
          <a:xfrm flipH="1">
            <a:off x="10418570" y="4302843"/>
            <a:ext cx="35" cy="63321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FC4D761-7F67-7D45-9831-FD0CD42AF969}"/>
              </a:ext>
            </a:extLst>
          </p:cNvPr>
          <p:cNvCxnSpPr>
            <a:cxnSpLocks/>
          </p:cNvCxnSpPr>
          <p:nvPr/>
        </p:nvCxnSpPr>
        <p:spPr>
          <a:xfrm>
            <a:off x="6735134" y="3220405"/>
            <a:ext cx="0" cy="45473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B97A8BE-5923-014F-AECF-2175F10433F7}"/>
              </a:ext>
            </a:extLst>
          </p:cNvPr>
          <p:cNvSpPr/>
          <p:nvPr/>
        </p:nvSpPr>
        <p:spPr>
          <a:xfrm>
            <a:off x="4363656" y="2916172"/>
            <a:ext cx="4710896" cy="306792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Setting                     Characters                    Outline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A9F3D2C8-E42B-3F4F-8872-BFBD0DFE2CE1}"/>
              </a:ext>
            </a:extLst>
          </p:cNvPr>
          <p:cNvCxnSpPr>
            <a:cxnSpLocks/>
          </p:cNvCxnSpPr>
          <p:nvPr/>
        </p:nvCxnSpPr>
        <p:spPr>
          <a:xfrm flipH="1">
            <a:off x="6735134" y="2165419"/>
            <a:ext cx="0" cy="750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895F4F02-B489-8D4C-B56E-2CF82602D698}"/>
              </a:ext>
            </a:extLst>
          </p:cNvPr>
          <p:cNvSpPr/>
          <p:nvPr/>
        </p:nvSpPr>
        <p:spPr>
          <a:xfrm>
            <a:off x="6235939" y="2404384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LLM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14FC84-7E21-EA4E-8A28-6F6F070ABAE9}"/>
              </a:ext>
            </a:extLst>
          </p:cNvPr>
          <p:cNvGrpSpPr/>
          <p:nvPr/>
        </p:nvGrpSpPr>
        <p:grpSpPr>
          <a:xfrm>
            <a:off x="327457" y="3744590"/>
            <a:ext cx="450780" cy="2587671"/>
            <a:chOff x="-348698" y="3477113"/>
            <a:chExt cx="1122996" cy="6007291"/>
          </a:xfrm>
        </p:grpSpPr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E8880641-BE45-A048-A9DC-5CA27410DADB}"/>
                </a:ext>
              </a:extLst>
            </p:cNvPr>
            <p:cNvSpPr/>
            <p:nvPr/>
          </p:nvSpPr>
          <p:spPr>
            <a:xfrm rot="16200000">
              <a:off x="-125291" y="3557810"/>
              <a:ext cx="980286" cy="818892"/>
            </a:xfrm>
            <a:prstGeom prst="downArrow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45C76AC-99CD-1847-BB5B-C606EE8C1B49}"/>
                </a:ext>
              </a:extLst>
            </p:cNvPr>
            <p:cNvSpPr/>
            <p:nvPr/>
          </p:nvSpPr>
          <p:spPr>
            <a:xfrm rot="16200000">
              <a:off x="133588" y="8857588"/>
              <a:ext cx="494352" cy="759279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F0AF145-C134-CF45-9179-068B6A94E5C9}"/>
                </a:ext>
              </a:extLst>
            </p:cNvPr>
            <p:cNvSpPr/>
            <p:nvPr/>
          </p:nvSpPr>
          <p:spPr>
            <a:xfrm>
              <a:off x="-348698" y="3728574"/>
              <a:ext cx="554562" cy="5755828"/>
            </a:xfrm>
            <a:prstGeom prst="rect">
              <a:avLst/>
            </a:prstGeom>
            <a:solidFill>
              <a:srgbClr val="F2A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9" name="Rounded Rectangle 11">
            <a:extLst>
              <a:ext uri="{FF2B5EF4-FFF2-40B4-BE49-F238E27FC236}">
                <a16:creationId xmlns:a16="http://schemas.microsoft.com/office/drawing/2014/main" id="{11328265-AE2B-9A47-BAC3-8238DF869D80}"/>
              </a:ext>
            </a:extLst>
          </p:cNvPr>
          <p:cNvSpPr/>
          <p:nvPr/>
        </p:nvSpPr>
        <p:spPr>
          <a:xfrm>
            <a:off x="785036" y="5721489"/>
            <a:ext cx="1937483" cy="968852"/>
          </a:xfrm>
          <a:custGeom>
            <a:avLst/>
            <a:gdLst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772919 w 1934308"/>
              <a:gd name="connsiteY2" fmla="*/ 0 h 968316"/>
              <a:gd name="connsiteX3" fmla="*/ 1934308 w 1934308"/>
              <a:gd name="connsiteY3" fmla="*/ 161389 h 968316"/>
              <a:gd name="connsiteX4" fmla="*/ 1934308 w 1934308"/>
              <a:gd name="connsiteY4" fmla="*/ 806927 h 968316"/>
              <a:gd name="connsiteX5" fmla="*/ 1772919 w 1934308"/>
              <a:gd name="connsiteY5" fmla="*/ 968316 h 968316"/>
              <a:gd name="connsiteX6" fmla="*/ 161389 w 1934308"/>
              <a:gd name="connsiteY6" fmla="*/ 968316 h 968316"/>
              <a:gd name="connsiteX7" fmla="*/ 0 w 1934308"/>
              <a:gd name="connsiteY7" fmla="*/ 806927 h 968316"/>
              <a:gd name="connsiteX8" fmla="*/ 0 w 1934308"/>
              <a:gd name="connsiteY8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772919 w 1934308"/>
              <a:gd name="connsiteY4" fmla="*/ 968316 h 968316"/>
              <a:gd name="connsiteX5" fmla="*/ 161389 w 1934308"/>
              <a:gd name="connsiteY5" fmla="*/ 968316 h 968316"/>
              <a:gd name="connsiteX6" fmla="*/ 0 w 1934308"/>
              <a:gd name="connsiteY6" fmla="*/ 806927 h 968316"/>
              <a:gd name="connsiteX7" fmla="*/ 0 w 1934308"/>
              <a:gd name="connsiteY7" fmla="*/ 161389 h 968316"/>
              <a:gd name="connsiteX0" fmla="*/ 0 w 1934308"/>
              <a:gd name="connsiteY0" fmla="*/ 161389 h 968316"/>
              <a:gd name="connsiteX1" fmla="*/ 161389 w 1934308"/>
              <a:gd name="connsiteY1" fmla="*/ 0 h 968316"/>
              <a:gd name="connsiteX2" fmla="*/ 1934308 w 1934308"/>
              <a:gd name="connsiteY2" fmla="*/ 161389 h 968316"/>
              <a:gd name="connsiteX3" fmla="*/ 1934308 w 1934308"/>
              <a:gd name="connsiteY3" fmla="*/ 806927 h 968316"/>
              <a:gd name="connsiteX4" fmla="*/ 161389 w 1934308"/>
              <a:gd name="connsiteY4" fmla="*/ 968316 h 968316"/>
              <a:gd name="connsiteX5" fmla="*/ 0 w 1934308"/>
              <a:gd name="connsiteY5" fmla="*/ 806927 h 968316"/>
              <a:gd name="connsiteX6" fmla="*/ 0 w 1934308"/>
              <a:gd name="connsiteY6" fmla="*/ 161389 h 968316"/>
              <a:gd name="connsiteX0" fmla="*/ 0 w 1937483"/>
              <a:gd name="connsiteY0" fmla="*/ 161389 h 968316"/>
              <a:gd name="connsiteX1" fmla="*/ 161389 w 1937483"/>
              <a:gd name="connsiteY1" fmla="*/ 0 h 968316"/>
              <a:gd name="connsiteX2" fmla="*/ 1937483 w 1937483"/>
              <a:gd name="connsiteY2" fmla="*/ 2639 h 968316"/>
              <a:gd name="connsiteX3" fmla="*/ 1934308 w 1937483"/>
              <a:gd name="connsiteY3" fmla="*/ 806927 h 968316"/>
              <a:gd name="connsiteX4" fmla="*/ 161389 w 1937483"/>
              <a:gd name="connsiteY4" fmla="*/ 968316 h 968316"/>
              <a:gd name="connsiteX5" fmla="*/ 0 w 1937483"/>
              <a:gd name="connsiteY5" fmla="*/ 806927 h 968316"/>
              <a:gd name="connsiteX6" fmla="*/ 0 w 1937483"/>
              <a:gd name="connsiteY6" fmla="*/ 161389 h 968316"/>
              <a:gd name="connsiteX0" fmla="*/ 0 w 1937483"/>
              <a:gd name="connsiteY0" fmla="*/ 161389 h 1028485"/>
              <a:gd name="connsiteX1" fmla="*/ 161389 w 1937483"/>
              <a:gd name="connsiteY1" fmla="*/ 0 h 1028485"/>
              <a:gd name="connsiteX2" fmla="*/ 1937483 w 1937483"/>
              <a:gd name="connsiteY2" fmla="*/ 2639 h 1028485"/>
              <a:gd name="connsiteX3" fmla="*/ 1931133 w 1937483"/>
              <a:gd name="connsiteY3" fmla="*/ 968852 h 1028485"/>
              <a:gd name="connsiteX4" fmla="*/ 161389 w 1937483"/>
              <a:gd name="connsiteY4" fmla="*/ 968316 h 1028485"/>
              <a:gd name="connsiteX5" fmla="*/ 0 w 1937483"/>
              <a:gd name="connsiteY5" fmla="*/ 806927 h 1028485"/>
              <a:gd name="connsiteX6" fmla="*/ 0 w 1937483"/>
              <a:gd name="connsiteY6" fmla="*/ 161389 h 1028485"/>
              <a:gd name="connsiteX0" fmla="*/ 0 w 1937483"/>
              <a:gd name="connsiteY0" fmla="*/ 161389 h 968852"/>
              <a:gd name="connsiteX1" fmla="*/ 161389 w 1937483"/>
              <a:gd name="connsiteY1" fmla="*/ 0 h 968852"/>
              <a:gd name="connsiteX2" fmla="*/ 1937483 w 1937483"/>
              <a:gd name="connsiteY2" fmla="*/ 2639 h 968852"/>
              <a:gd name="connsiteX3" fmla="*/ 1931133 w 1937483"/>
              <a:gd name="connsiteY3" fmla="*/ 968852 h 968852"/>
              <a:gd name="connsiteX4" fmla="*/ 161389 w 1937483"/>
              <a:gd name="connsiteY4" fmla="*/ 968316 h 968852"/>
              <a:gd name="connsiteX5" fmla="*/ 0 w 1937483"/>
              <a:gd name="connsiteY5" fmla="*/ 806927 h 968852"/>
              <a:gd name="connsiteX6" fmla="*/ 0 w 1937483"/>
              <a:gd name="connsiteY6" fmla="*/ 161389 h 96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7483" h="968852">
                <a:moveTo>
                  <a:pt x="0" y="161389"/>
                </a:moveTo>
                <a:cubicBezTo>
                  <a:pt x="0" y="72256"/>
                  <a:pt x="72256" y="0"/>
                  <a:pt x="161389" y="0"/>
                </a:cubicBezTo>
                <a:lnTo>
                  <a:pt x="1937483" y="2639"/>
                </a:lnTo>
                <a:cubicBezTo>
                  <a:pt x="1936425" y="270735"/>
                  <a:pt x="1932191" y="700756"/>
                  <a:pt x="1931133" y="968852"/>
                </a:cubicBezTo>
                <a:lnTo>
                  <a:pt x="161389" y="968316"/>
                </a:lnTo>
                <a:cubicBezTo>
                  <a:pt x="72256" y="968316"/>
                  <a:pt x="0" y="896060"/>
                  <a:pt x="0" y="806927"/>
                </a:cubicBezTo>
                <a:lnTo>
                  <a:pt x="0" y="161389"/>
                </a:lnTo>
                <a:close/>
              </a:path>
            </a:pathLst>
          </a:custGeom>
          <a:solidFill>
            <a:srgbClr val="EE3A49"/>
          </a:solidFill>
          <a:ln w="38100">
            <a:solidFill>
              <a:srgbClr val="C00010"/>
            </a:solidFill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Edit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D2DA6A66-E35D-4344-971A-D8AB9F4FF990}"/>
              </a:ext>
            </a:extLst>
          </p:cNvPr>
          <p:cNvSpPr/>
          <p:nvPr/>
        </p:nvSpPr>
        <p:spPr>
          <a:xfrm>
            <a:off x="9571302" y="3675140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4DAC46A-E076-4944-8155-012085585867}"/>
              </a:ext>
            </a:extLst>
          </p:cNvPr>
          <p:cNvSpPr/>
          <p:nvPr/>
        </p:nvSpPr>
        <p:spPr>
          <a:xfrm>
            <a:off x="9607955" y="3711793"/>
            <a:ext cx="1621300" cy="591050"/>
          </a:xfrm>
          <a:prstGeom prst="roundRect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DDFB98B2-EF9C-EB4B-8078-36983C0525C4}"/>
              </a:ext>
            </a:extLst>
          </p:cNvPr>
          <p:cNvSpPr/>
          <p:nvPr/>
        </p:nvSpPr>
        <p:spPr>
          <a:xfrm>
            <a:off x="9571302" y="3638855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F9DA63E-FF30-EA44-8DF6-E3B39E84B954}"/>
              </a:ext>
            </a:extLst>
          </p:cNvPr>
          <p:cNvSpPr/>
          <p:nvPr/>
        </p:nvSpPr>
        <p:spPr>
          <a:xfrm>
            <a:off x="9607920" y="3671267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F8735AF-914B-B84C-9ABA-4A4CB4B0EC81}"/>
              </a:ext>
            </a:extLst>
          </p:cNvPr>
          <p:cNvCxnSpPr>
            <a:cxnSpLocks/>
            <a:stCxn id="53" idx="3"/>
            <a:endCxn id="55" idx="1"/>
          </p:cNvCxnSpPr>
          <p:nvPr/>
        </p:nvCxnSpPr>
        <p:spPr>
          <a:xfrm>
            <a:off x="4949738" y="3976050"/>
            <a:ext cx="609142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F11767BE-42E0-DB49-9A0D-CE4995C47E2E}"/>
              </a:ext>
            </a:extLst>
          </p:cNvPr>
          <p:cNvSpPr/>
          <p:nvPr/>
        </p:nvSpPr>
        <p:spPr>
          <a:xfrm>
            <a:off x="9644538" y="3708419"/>
            <a:ext cx="1621300" cy="59105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Story Continuations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58A810-A13F-3441-BF73-E087334D52DD}"/>
              </a:ext>
            </a:extLst>
          </p:cNvPr>
          <p:cNvSpPr/>
          <p:nvPr/>
        </p:nvSpPr>
        <p:spPr>
          <a:xfrm>
            <a:off x="193638" y="1155940"/>
            <a:ext cx="11532198" cy="4490748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AD55547-2EAD-EC46-A0C2-F3AFF47F9350}"/>
              </a:ext>
            </a:extLst>
          </p:cNvPr>
          <p:cNvSpPr/>
          <p:nvPr/>
        </p:nvSpPr>
        <p:spPr>
          <a:xfrm>
            <a:off x="208108" y="5646688"/>
            <a:ext cx="550224" cy="878925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D6B76265-4B7F-7340-B9FA-88DD57B5BBA4}"/>
              </a:ext>
            </a:extLst>
          </p:cNvPr>
          <p:cNvSpPr/>
          <p:nvPr/>
        </p:nvSpPr>
        <p:spPr>
          <a:xfrm>
            <a:off x="3328437" y="3680525"/>
            <a:ext cx="1621301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Previous Story (if any)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4A301CE9-8F47-C54A-9050-1AA1BDB5017E}"/>
              </a:ext>
            </a:extLst>
          </p:cNvPr>
          <p:cNvSpPr/>
          <p:nvPr/>
        </p:nvSpPr>
        <p:spPr>
          <a:xfrm>
            <a:off x="7605370" y="4812159"/>
            <a:ext cx="1621300" cy="591050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Best Story Continuation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9BD417D-D4BA-9946-9CEE-8781F30505A5}"/>
              </a:ext>
            </a:extLst>
          </p:cNvPr>
          <p:cNvSpPr/>
          <p:nvPr/>
        </p:nvSpPr>
        <p:spPr>
          <a:xfrm>
            <a:off x="5223122" y="6059684"/>
            <a:ext cx="2061442" cy="337041"/>
          </a:xfrm>
          <a:prstGeom prst="roundRect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Contradicted Facts</a:t>
            </a:r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A26C766-20BD-EE4A-A4F6-8260DF52B2B1}"/>
              </a:ext>
            </a:extLst>
          </p:cNvPr>
          <p:cNvCxnSpPr>
            <a:cxnSpLocks/>
          </p:cNvCxnSpPr>
          <p:nvPr/>
        </p:nvCxnSpPr>
        <p:spPr>
          <a:xfrm flipH="1">
            <a:off x="4121838" y="4271575"/>
            <a:ext cx="0" cy="199123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BD171E98-9B07-B14E-A1E7-3E9B0CE09044}"/>
              </a:ext>
            </a:extLst>
          </p:cNvPr>
          <p:cNvCxnSpPr>
            <a:cxnSpLocks/>
            <a:stCxn id="73" idx="3"/>
            <a:endCxn id="71" idx="1"/>
          </p:cNvCxnSpPr>
          <p:nvPr/>
        </p:nvCxnSpPr>
        <p:spPr>
          <a:xfrm flipV="1">
            <a:off x="7284564" y="6225459"/>
            <a:ext cx="2262912" cy="274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A7C83FE4-5A91-BF44-A1B6-3A556C415CE7}"/>
              </a:ext>
            </a:extLst>
          </p:cNvPr>
          <p:cNvSpPr/>
          <p:nvPr/>
        </p:nvSpPr>
        <p:spPr>
          <a:xfrm>
            <a:off x="7944505" y="6059999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D847095D-A0CC-CC4D-A091-845F2BEECA68}"/>
              </a:ext>
            </a:extLst>
          </p:cNvPr>
          <p:cNvCxnSpPr>
            <a:cxnSpLocks/>
          </p:cNvCxnSpPr>
          <p:nvPr/>
        </p:nvCxnSpPr>
        <p:spPr>
          <a:xfrm>
            <a:off x="8426068" y="5403209"/>
            <a:ext cx="0" cy="65679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B2A15CF-0F31-0442-BF89-B067F86E3BB5}"/>
              </a:ext>
            </a:extLst>
          </p:cNvPr>
          <p:cNvCxnSpPr>
            <a:cxnSpLocks/>
          </p:cNvCxnSpPr>
          <p:nvPr/>
        </p:nvCxnSpPr>
        <p:spPr>
          <a:xfrm flipH="1" flipV="1">
            <a:off x="4307176" y="5104795"/>
            <a:ext cx="3298194" cy="2889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Arc 76">
            <a:extLst>
              <a:ext uri="{FF2B5EF4-FFF2-40B4-BE49-F238E27FC236}">
                <a16:creationId xmlns:a16="http://schemas.microsoft.com/office/drawing/2014/main" id="{8673CB94-FE4B-D746-B870-6B5F6806848E}"/>
              </a:ext>
            </a:extLst>
          </p:cNvPr>
          <p:cNvSpPr/>
          <p:nvPr/>
        </p:nvSpPr>
        <p:spPr>
          <a:xfrm rot="16200000">
            <a:off x="4120140" y="5105957"/>
            <a:ext cx="374073" cy="370676"/>
          </a:xfrm>
          <a:prstGeom prst="arc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74C3E511-8FD2-A444-B9A5-87D9DE97A75C}"/>
              </a:ext>
            </a:extLst>
          </p:cNvPr>
          <p:cNvCxnSpPr>
            <a:cxnSpLocks/>
          </p:cNvCxnSpPr>
          <p:nvPr/>
        </p:nvCxnSpPr>
        <p:spPr>
          <a:xfrm>
            <a:off x="4595882" y="6234005"/>
            <a:ext cx="627240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8EFD832C-58F0-4F40-9755-B12DD9257E7F}"/>
              </a:ext>
            </a:extLst>
          </p:cNvPr>
          <p:cNvSpPr/>
          <p:nvPr/>
        </p:nvSpPr>
        <p:spPr>
          <a:xfrm>
            <a:off x="3625713" y="606548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67546467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alendar&#10;&#10;Description automatically generated">
            <a:extLst>
              <a:ext uri="{FF2B5EF4-FFF2-40B4-BE49-F238E27FC236}">
                <a16:creationId xmlns:a16="http://schemas.microsoft.com/office/drawing/2014/main" id="{EEA343A9-D6DA-0646-9795-7719DFEBD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521" y="1160626"/>
            <a:ext cx="6840956" cy="5568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Module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BA3E52-289C-6D48-BE24-82AA9C0DB823}"/>
              </a:ext>
            </a:extLst>
          </p:cNvPr>
          <p:cNvSpPr/>
          <p:nvPr/>
        </p:nvSpPr>
        <p:spPr>
          <a:xfrm>
            <a:off x="3562801" y="1302778"/>
            <a:ext cx="5602778" cy="5320144"/>
          </a:xfrm>
          <a:prstGeom prst="rect">
            <a:avLst/>
          </a:prstGeom>
          <a:solidFill>
            <a:srgbClr val="FCDADD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58764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alendar&#10;&#10;Description automatically generated">
            <a:extLst>
              <a:ext uri="{FF2B5EF4-FFF2-40B4-BE49-F238E27FC236}">
                <a16:creationId xmlns:a16="http://schemas.microsoft.com/office/drawing/2014/main" id="{294C6978-B217-0E46-B7B3-71242977A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521" y="1160626"/>
            <a:ext cx="6840956" cy="5568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Module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BA3E52-289C-6D48-BE24-82AA9C0DB823}"/>
              </a:ext>
            </a:extLst>
          </p:cNvPr>
          <p:cNvSpPr/>
          <p:nvPr/>
        </p:nvSpPr>
        <p:spPr>
          <a:xfrm>
            <a:off x="3573433" y="2610195"/>
            <a:ext cx="5602778" cy="4023359"/>
          </a:xfrm>
          <a:prstGeom prst="rect">
            <a:avLst/>
          </a:prstGeom>
          <a:solidFill>
            <a:srgbClr val="FCDADD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90492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calendar&#10;&#10;Description automatically generated">
            <a:extLst>
              <a:ext uri="{FF2B5EF4-FFF2-40B4-BE49-F238E27FC236}">
                <a16:creationId xmlns:a16="http://schemas.microsoft.com/office/drawing/2014/main" id="{A4118589-13B6-4F47-8BFE-A4A6BE4B2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521" y="1160626"/>
            <a:ext cx="6840956" cy="5568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Module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BA3E52-289C-6D48-BE24-82AA9C0DB823}"/>
              </a:ext>
            </a:extLst>
          </p:cNvPr>
          <p:cNvSpPr/>
          <p:nvPr/>
        </p:nvSpPr>
        <p:spPr>
          <a:xfrm>
            <a:off x="3575327" y="3429000"/>
            <a:ext cx="5602778" cy="3204554"/>
          </a:xfrm>
          <a:prstGeom prst="rect">
            <a:avLst/>
          </a:prstGeom>
          <a:solidFill>
            <a:srgbClr val="FCDADD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E2F79F-200B-3042-9FFB-3787D04FD838}"/>
              </a:ext>
            </a:extLst>
          </p:cNvPr>
          <p:cNvSpPr/>
          <p:nvPr/>
        </p:nvSpPr>
        <p:spPr>
          <a:xfrm>
            <a:off x="8196239" y="258273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29519299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alendar&#10;&#10;Description automatically generated">
            <a:extLst>
              <a:ext uri="{FF2B5EF4-FFF2-40B4-BE49-F238E27FC236}">
                <a16:creationId xmlns:a16="http://schemas.microsoft.com/office/drawing/2014/main" id="{B6288522-3939-4B4B-A901-E8A6191A9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521" y="1160626"/>
            <a:ext cx="6840956" cy="5568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Module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BA3E52-289C-6D48-BE24-82AA9C0DB823}"/>
              </a:ext>
            </a:extLst>
          </p:cNvPr>
          <p:cNvSpPr/>
          <p:nvPr/>
        </p:nvSpPr>
        <p:spPr>
          <a:xfrm>
            <a:off x="3564694" y="4538750"/>
            <a:ext cx="5602778" cy="2094804"/>
          </a:xfrm>
          <a:prstGeom prst="rect">
            <a:avLst/>
          </a:prstGeom>
          <a:solidFill>
            <a:srgbClr val="FCDADD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8FD18B-0CBB-4C48-9BDA-472020968EB8}"/>
              </a:ext>
            </a:extLst>
          </p:cNvPr>
          <p:cNvSpPr/>
          <p:nvPr/>
        </p:nvSpPr>
        <p:spPr>
          <a:xfrm>
            <a:off x="8048531" y="4028792"/>
            <a:ext cx="570368" cy="172016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286A91-9DD9-8B46-96FE-1B6AD9EF1896}"/>
              </a:ext>
            </a:extLst>
          </p:cNvPr>
          <p:cNvSpPr/>
          <p:nvPr/>
        </p:nvSpPr>
        <p:spPr>
          <a:xfrm>
            <a:off x="7295584" y="4252081"/>
            <a:ext cx="1232780" cy="172016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2757F4-892E-B943-9867-71A6EE0D70AA}"/>
              </a:ext>
            </a:extLst>
          </p:cNvPr>
          <p:cNvSpPr/>
          <p:nvPr/>
        </p:nvSpPr>
        <p:spPr>
          <a:xfrm>
            <a:off x="5479608" y="4250424"/>
            <a:ext cx="1232780" cy="172016"/>
          </a:xfrm>
          <a:prstGeom prst="rect">
            <a:avLst/>
          </a:prstGeom>
          <a:solidFill>
            <a:schemeClr val="bg1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4E7508-6F6E-9B47-817D-50593E1FB3C1}"/>
              </a:ext>
            </a:extLst>
          </p:cNvPr>
          <p:cNvSpPr/>
          <p:nvPr/>
        </p:nvSpPr>
        <p:spPr>
          <a:xfrm>
            <a:off x="8196239" y="258273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151437943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alendar&#10;&#10;Description automatically generated">
            <a:extLst>
              <a:ext uri="{FF2B5EF4-FFF2-40B4-BE49-F238E27FC236}">
                <a16:creationId xmlns:a16="http://schemas.microsoft.com/office/drawing/2014/main" id="{F626EF77-E76A-CA4C-9E7D-8F5534628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521" y="1160626"/>
            <a:ext cx="6840956" cy="5568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Module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BA3E52-289C-6D48-BE24-82AA9C0DB823}"/>
              </a:ext>
            </a:extLst>
          </p:cNvPr>
          <p:cNvSpPr/>
          <p:nvPr/>
        </p:nvSpPr>
        <p:spPr>
          <a:xfrm>
            <a:off x="3564694" y="4538750"/>
            <a:ext cx="5602778" cy="2094804"/>
          </a:xfrm>
          <a:prstGeom prst="rect">
            <a:avLst/>
          </a:prstGeom>
          <a:solidFill>
            <a:srgbClr val="FCDADD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8124E1-CE4E-9047-94FE-017A45183E35}"/>
              </a:ext>
            </a:extLst>
          </p:cNvPr>
          <p:cNvSpPr/>
          <p:nvPr/>
        </p:nvSpPr>
        <p:spPr>
          <a:xfrm>
            <a:off x="8196239" y="258273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4A9DE7-1A83-314D-97D1-ADF5FCD95066}"/>
              </a:ext>
            </a:extLst>
          </p:cNvPr>
          <p:cNvSpPr/>
          <p:nvPr/>
        </p:nvSpPr>
        <p:spPr>
          <a:xfrm>
            <a:off x="8196238" y="3466578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328376488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alendar&#10;&#10;Description automatically generated">
            <a:extLst>
              <a:ext uri="{FF2B5EF4-FFF2-40B4-BE49-F238E27FC236}">
                <a16:creationId xmlns:a16="http://schemas.microsoft.com/office/drawing/2014/main" id="{C58B4636-BF24-B745-AF98-10C1F78E0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521" y="1160626"/>
            <a:ext cx="6840956" cy="5568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67F88-0FBC-984F-9F3D-461D3FF8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Module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BA3E52-289C-6D48-BE24-82AA9C0DB823}"/>
              </a:ext>
            </a:extLst>
          </p:cNvPr>
          <p:cNvSpPr/>
          <p:nvPr/>
        </p:nvSpPr>
        <p:spPr>
          <a:xfrm>
            <a:off x="3564694" y="5274910"/>
            <a:ext cx="5602778" cy="1379910"/>
          </a:xfrm>
          <a:prstGeom prst="rect">
            <a:avLst/>
          </a:prstGeom>
          <a:solidFill>
            <a:srgbClr val="FCDADD"/>
          </a:solidFill>
          <a:ln>
            <a:noFill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8357AC-704B-BC42-B2AB-8B0BDCA3A314}"/>
              </a:ext>
            </a:extLst>
          </p:cNvPr>
          <p:cNvSpPr/>
          <p:nvPr/>
        </p:nvSpPr>
        <p:spPr>
          <a:xfrm>
            <a:off x="8196239" y="2582735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2BCF3-0F73-9D4F-8804-5AE0B1FB4503}"/>
              </a:ext>
            </a:extLst>
          </p:cNvPr>
          <p:cNvSpPr/>
          <p:nvPr/>
        </p:nvSpPr>
        <p:spPr>
          <a:xfrm>
            <a:off x="8196238" y="3466578"/>
            <a:ext cx="972273" cy="3370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b="1" dirty="0"/>
              <a:t>LLM</a:t>
            </a:r>
          </a:p>
        </p:txBody>
      </p:sp>
    </p:spTree>
    <p:extLst>
      <p:ext uri="{BB962C8B-B14F-4D97-AF65-F5344CB8AC3E}">
        <p14:creationId xmlns:p14="http://schemas.microsoft.com/office/powerpoint/2010/main" val="3230567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333333"/>
      </a:dk1>
      <a:lt1>
        <a:sysClr val="window" lastClr="FFFFFF"/>
      </a:lt1>
      <a:dk2>
        <a:srgbClr val="BDD0F0"/>
      </a:dk2>
      <a:lt2>
        <a:srgbClr val="EEECE1"/>
      </a:lt2>
      <a:accent1>
        <a:srgbClr val="BDD0F0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tx1"/>
          </a:solidFill>
          <a:tailEnd type="none"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tx1"/>
          </a:solidFill>
          <a:tailEnd type="triangl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54145</TotalTime>
  <Words>12750</Words>
  <Application>Microsoft Macintosh PowerPoint</Application>
  <PresentationFormat>Widescreen</PresentationFormat>
  <Paragraphs>1319</Paragraphs>
  <Slides>109</Slides>
  <Notes>68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109</vt:i4>
      </vt:variant>
    </vt:vector>
  </HeadingPairs>
  <TitlesOfParts>
    <vt:vector size="114" baseType="lpstr">
      <vt:lpstr>Arial Unicode MS</vt:lpstr>
      <vt:lpstr>Arial</vt:lpstr>
      <vt:lpstr>Calibri</vt:lpstr>
      <vt:lpstr>Courier New</vt:lpstr>
      <vt:lpstr>Office Theme</vt:lpstr>
      <vt:lpstr>Re3: Generating Longer Stories  With Recursive Reprompting and Revision</vt:lpstr>
      <vt:lpstr>Overview</vt:lpstr>
      <vt:lpstr>Overview</vt:lpstr>
      <vt:lpstr>Overview</vt:lpstr>
      <vt:lpstr>Overview</vt:lpstr>
      <vt:lpstr>Input</vt:lpstr>
      <vt:lpstr>Re3 Story (2000+ Words)</vt:lpstr>
      <vt:lpstr>Re3 Story (2000+ Words)</vt:lpstr>
      <vt:lpstr>Major Challenges</vt:lpstr>
      <vt:lpstr>Major Challenges</vt:lpstr>
      <vt:lpstr>Major Challenges</vt:lpstr>
      <vt:lpstr>Major Challenges</vt:lpstr>
      <vt:lpstr>GPT3 Story</vt:lpstr>
      <vt:lpstr>GPT3 Long-Range Coherence</vt:lpstr>
      <vt:lpstr>GPT3 Long-Range Coherence</vt:lpstr>
      <vt:lpstr>GPT3 Long-Range Coherence</vt:lpstr>
      <vt:lpstr>GPT3 Long-Range Coherence</vt:lpstr>
      <vt:lpstr>GPT3 Long-Range Coherence</vt:lpstr>
      <vt:lpstr>GPT3 Long-Range Coherence</vt:lpstr>
      <vt:lpstr>GPT3 Premise Relevance</vt:lpstr>
      <vt:lpstr>GPT3 Premise Relevance</vt:lpstr>
      <vt:lpstr>GPT3 Premise Relevance</vt:lpstr>
      <vt:lpstr>GPT3 Premise Relevance</vt:lpstr>
      <vt:lpstr>GPT3 Premise Relevance</vt:lpstr>
      <vt:lpstr>GPT3 Premise Relevance</vt:lpstr>
      <vt:lpstr>GPT3 Premise Relevance</vt:lpstr>
      <vt:lpstr>GPT3 Premise Relevance</vt:lpstr>
      <vt:lpstr>GPT3 Premise Relevance</vt:lpstr>
      <vt:lpstr>GPT3 Factual Consistency</vt:lpstr>
      <vt:lpstr>GPT3 Factual Consistency</vt:lpstr>
      <vt:lpstr>GPT3 Factual Consistency</vt:lpstr>
      <vt:lpstr>Re3 Story</vt:lpstr>
      <vt:lpstr>Re3 Long-Range Coherence</vt:lpstr>
      <vt:lpstr>Re3 Long-Range Coherence</vt:lpstr>
      <vt:lpstr>Re3 Long-Range Coherence</vt:lpstr>
      <vt:lpstr>Re3 Long-Range Coherence</vt:lpstr>
      <vt:lpstr>Re3 Long-Range Coherence</vt:lpstr>
      <vt:lpstr>Re3 Long-Range Coherence</vt:lpstr>
      <vt:lpstr>Re3 Premise Relevance</vt:lpstr>
      <vt:lpstr>Re3 Premise Relevance</vt:lpstr>
      <vt:lpstr>Re3 Premise Relevance</vt:lpstr>
      <vt:lpstr>Re3 Premise Relevance</vt:lpstr>
      <vt:lpstr>Re3 Premise Relevance</vt:lpstr>
      <vt:lpstr>Re3 Factual Consistency</vt:lpstr>
      <vt:lpstr>Re3 Factual Consistency</vt:lpstr>
      <vt:lpstr>Re3 Factual Consistency</vt:lpstr>
      <vt:lpstr>Overview</vt:lpstr>
      <vt:lpstr>Recursive Reprompting and Revision</vt:lpstr>
      <vt:lpstr>Recursive Reprompting and Revision</vt:lpstr>
      <vt:lpstr>Recursive Reprompting and Revision</vt:lpstr>
      <vt:lpstr>Recursive Reprompting and Revision</vt:lpstr>
      <vt:lpstr>Recursive Reprompting and Revision</vt:lpstr>
      <vt:lpstr>Recursive Reprompting and Revision</vt:lpstr>
      <vt:lpstr>Recursive Reprompting and Revision</vt:lpstr>
      <vt:lpstr>Recursive Reprompting and Revision</vt:lpstr>
      <vt:lpstr>Recursive Reprompting and Revision</vt:lpstr>
      <vt:lpstr>Recursive Reprompting and Revision</vt:lpstr>
      <vt:lpstr>Recursive Reprompting and Revision</vt:lpstr>
      <vt:lpstr>Recursive Reprompting and Revision</vt:lpstr>
      <vt:lpstr>Comparison to GPT3 Baseline</vt:lpstr>
      <vt:lpstr>Comparison to GPT3 Baseline</vt:lpstr>
      <vt:lpstr>Recursive Reprompting and Revision</vt:lpstr>
      <vt:lpstr>Plan Module</vt:lpstr>
      <vt:lpstr>Plan Module</vt:lpstr>
      <vt:lpstr>Plan Module</vt:lpstr>
      <vt:lpstr>Plan Module</vt:lpstr>
      <vt:lpstr>Plan Module</vt:lpstr>
      <vt:lpstr>Plan Module</vt:lpstr>
      <vt:lpstr>Plan Module</vt:lpstr>
      <vt:lpstr>Plan Module</vt:lpstr>
      <vt:lpstr>Plan Module</vt:lpstr>
      <vt:lpstr>Plan Module</vt:lpstr>
      <vt:lpstr>Plan Module</vt:lpstr>
      <vt:lpstr>Plan Module</vt:lpstr>
      <vt:lpstr>Ablation: No Plan Module</vt:lpstr>
      <vt:lpstr>Ablation: No Plan Module</vt:lpstr>
      <vt:lpstr>Draft Module</vt:lpstr>
      <vt:lpstr>Draft Module</vt:lpstr>
      <vt:lpstr>Draft Module</vt:lpstr>
      <vt:lpstr>Draft Module</vt:lpstr>
      <vt:lpstr>Draft Module</vt:lpstr>
      <vt:lpstr>Draft Module</vt:lpstr>
      <vt:lpstr>Draft Module</vt:lpstr>
      <vt:lpstr>Rewrite Module</vt:lpstr>
      <vt:lpstr>Rewrite Module</vt:lpstr>
      <vt:lpstr>Rewrite Module</vt:lpstr>
      <vt:lpstr>Rewrite Module</vt:lpstr>
      <vt:lpstr>Rewrite Module</vt:lpstr>
      <vt:lpstr>Rewrite Module</vt:lpstr>
      <vt:lpstr>Rewrite Module</vt:lpstr>
      <vt:lpstr>Ablation: No Rewrite Module</vt:lpstr>
      <vt:lpstr>Ablation: No Rewrite Module</vt:lpstr>
      <vt:lpstr>Edit Module</vt:lpstr>
      <vt:lpstr>Edit Module</vt:lpstr>
      <vt:lpstr>Edit Module</vt:lpstr>
      <vt:lpstr>Edit Module</vt:lpstr>
      <vt:lpstr>Edit Module</vt:lpstr>
      <vt:lpstr>Edit Module</vt:lpstr>
      <vt:lpstr>Edit Module</vt:lpstr>
      <vt:lpstr>Edit Module</vt:lpstr>
      <vt:lpstr>Ablation: No Edit Module</vt:lpstr>
      <vt:lpstr>Ablation: No Edit Module</vt:lpstr>
      <vt:lpstr>Takeaways</vt:lpstr>
      <vt:lpstr>Takeaways</vt:lpstr>
      <vt:lpstr>Takeaways</vt:lpstr>
      <vt:lpstr>Takeaways</vt:lpstr>
      <vt:lpstr>Takeaways</vt:lpstr>
      <vt:lpstr>Takeaways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Berkeley NLP</dc:title>
  <dc:creator>Daniel Fried</dc:creator>
  <cp:lastModifiedBy>Kevin Yang</cp:lastModifiedBy>
  <cp:revision>3677</cp:revision>
  <cp:lastPrinted>2014-06-18T19:51:17Z</cp:lastPrinted>
  <dcterms:created xsi:type="dcterms:W3CDTF">2014-06-12T20:25:57Z</dcterms:created>
  <dcterms:modified xsi:type="dcterms:W3CDTF">2022-11-16T03:02:18Z</dcterms:modified>
</cp:coreProperties>
</file>

<file path=docProps/thumbnail.jpeg>
</file>